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1" r:id="rId5"/>
    <p:sldId id="262" r:id="rId6"/>
    <p:sldId id="260" r:id="rId7"/>
    <p:sldId id="290" r:id="rId8"/>
    <p:sldId id="264" r:id="rId9"/>
    <p:sldId id="266" r:id="rId10"/>
    <p:sldId id="267" r:id="rId11"/>
    <p:sldId id="291" r:id="rId12"/>
    <p:sldId id="292" r:id="rId13"/>
    <p:sldId id="293" r:id="rId14"/>
    <p:sldId id="294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9" r:id="rId23"/>
    <p:sldId id="324" r:id="rId24"/>
    <p:sldId id="296" r:id="rId25"/>
    <p:sldId id="295" r:id="rId26"/>
    <p:sldId id="327" r:id="rId27"/>
    <p:sldId id="326" r:id="rId28"/>
    <p:sldId id="297" r:id="rId29"/>
    <p:sldId id="299" r:id="rId30"/>
    <p:sldId id="263" r:id="rId31"/>
    <p:sldId id="300" r:id="rId32"/>
    <p:sldId id="265" r:id="rId33"/>
    <p:sldId id="301" r:id="rId34"/>
    <p:sldId id="302" r:id="rId35"/>
    <p:sldId id="287" r:id="rId36"/>
    <p:sldId id="303" r:id="rId37"/>
    <p:sldId id="304" r:id="rId38"/>
    <p:sldId id="313" r:id="rId39"/>
    <p:sldId id="314" r:id="rId40"/>
    <p:sldId id="257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274" r:id="rId49"/>
    <p:sldId id="286" r:id="rId50"/>
    <p:sldId id="315" r:id="rId51"/>
    <p:sldId id="316" r:id="rId52"/>
    <p:sldId id="318" r:id="rId53"/>
    <p:sldId id="320" r:id="rId54"/>
    <p:sldId id="321" r:id="rId55"/>
    <p:sldId id="322" r:id="rId56"/>
    <p:sldId id="323" r:id="rId57"/>
    <p:sldId id="32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, Chi To" initials="YCT" lastIdx="3" clrIdx="0">
    <p:extLst>
      <p:ext uri="{19B8F6BF-5375-455C-9EA6-DF929625EA0E}">
        <p15:presenceInfo xmlns:p15="http://schemas.microsoft.com/office/powerpoint/2012/main" userId="YU, Chi 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31"/>
  </p:normalViewPr>
  <p:slideViewPr>
    <p:cSldViewPr snapToGrid="0" snapToObjects="1">
      <p:cViewPr varScale="1">
        <p:scale>
          <a:sx n="86" d="100"/>
          <a:sy n="86" d="100"/>
        </p:scale>
        <p:origin x="586" y="58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7T09:58:08.166" idx="1">
    <p:pos x="2932" y="758"/>
    <p:text>4!/4!+4!/3!+3!/2!=8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9T10:07:23.639" idx="2">
    <p:pos x="10" y="10"/>
    <p:text>(n,n1)*(n-n1,n2)=ans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09T10:10:30.555" idx="3">
    <p:pos x="10" y="10"/>
    <p:text>(n,n1-&gt;nt)=n!/(n1*n2*n3*...)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B922-F127-5E47-9B2E-CA730A74DCAB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682560"/>
            <a:ext cx="640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ENGG</a:t>
            </a:r>
            <a:r>
              <a:rPr lang="en-US" sz="2400" b="1" baseline="0" dirty="0"/>
              <a:t> 2430 / ESTR 2004: </a:t>
            </a:r>
            <a:r>
              <a:rPr lang="en-US" sz="2400" baseline="0" dirty="0"/>
              <a:t>Probability and Statistics</a:t>
            </a:r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119098" y="588758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Andrej Bogdanov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09416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0" dirty="0"/>
              <a:t>Spring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18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50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7" r:id="rId4"/>
    <p:sldLayoutId id="214748365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429398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55978" y="4152900"/>
            <a:ext cx="7513339" cy="2308324"/>
            <a:chOff x="955978" y="4152900"/>
            <a:chExt cx="7513339" cy="2308324"/>
          </a:xfrm>
        </p:grpSpPr>
        <p:sp>
          <p:nvSpPr>
            <p:cNvPr id="9" name="TextBox 8"/>
            <p:cNvSpPr txBox="1"/>
            <p:nvPr/>
          </p:nvSpPr>
          <p:spPr>
            <a:xfrm>
              <a:off x="1063555" y="5740094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 pair of dice</a:t>
              </a:r>
              <a:endParaRPr lang="en-US" sz="2400" dirty="0">
                <a:latin typeface="Garamond"/>
                <a:cs typeface="Garamond"/>
              </a:endParaRPr>
            </a:p>
          </p:txBody>
        </p:sp>
        <p:pic>
          <p:nvPicPr>
            <p:cNvPr id="10" name="Picture 9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8" y="4619929"/>
              <a:ext cx="1006171" cy="1006171"/>
            </a:xfrm>
            <a:prstGeom prst="rect">
              <a:avLst/>
            </a:prstGeom>
          </p:spPr>
        </p:pic>
        <p:pic>
          <p:nvPicPr>
            <p:cNvPr id="11" name="Picture 10" descr="Die_Spire_01_48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2033676" y="4708832"/>
              <a:ext cx="1006171" cy="100617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72573" y="4152900"/>
              <a:ext cx="449674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latin typeface="Courier New"/>
                  <a:cs typeface="Courier New"/>
                </a:rPr>
                <a:t>11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16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21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Courier New"/>
                  <a:cs typeface="Courier New"/>
                </a:rPr>
                <a:t>		31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41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51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56</a:t>
              </a:r>
              <a:r>
                <a:rPr lang="en-US" sz="2400" dirty="0">
                  <a:latin typeface="Garamond"/>
                  <a:cs typeface="Garamond"/>
                </a:rPr>
                <a:t>,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		</a:t>
              </a:r>
              <a:r>
                <a:rPr lang="en-US" sz="2400" dirty="0">
                  <a:latin typeface="Courier New"/>
                  <a:cs typeface="Courier New"/>
                </a:rPr>
                <a:t>61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66</a:t>
              </a:r>
              <a:r>
                <a:rPr lang="en-US" sz="2400" dirty="0">
                  <a:latin typeface="Garamond"/>
                  <a:cs typeface="Garamond"/>
                </a:rPr>
                <a:t>    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D1213-1049-0A4B-B7FC-0512F6FC4897}"/>
              </a:ext>
            </a:extLst>
          </p:cNvPr>
          <p:cNvGrpSpPr/>
          <p:nvPr/>
        </p:nvGrpSpPr>
        <p:grpSpPr>
          <a:xfrm>
            <a:off x="753526" y="1701987"/>
            <a:ext cx="7427250" cy="1324772"/>
            <a:chOff x="753526" y="1701987"/>
            <a:chExt cx="7427250" cy="1324772"/>
          </a:xfrm>
        </p:grpSpPr>
        <p:pic>
          <p:nvPicPr>
            <p:cNvPr id="4" name="Picture 3" descr="g95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97" y="1711640"/>
              <a:ext cx="682321" cy="684219"/>
            </a:xfrm>
            <a:prstGeom prst="rect">
              <a:avLst/>
            </a:prstGeom>
          </p:spPr>
        </p:pic>
        <p:pic>
          <p:nvPicPr>
            <p:cNvPr id="6" name="Picture 5" descr="g95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524" y="1701987"/>
              <a:ext cx="702590" cy="70454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53526" y="2565094"/>
              <a:ext cx="2416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three coin tosses</a:t>
              </a:r>
              <a:endParaRPr lang="en-US" sz="2400" dirty="0">
                <a:latin typeface="Garamond"/>
                <a:cs typeface="Garamon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72573" y="1826430"/>
              <a:ext cx="42082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</a:p>
            <a:p>
              <a:pPr lvl="0"/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		THH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 }</a:t>
              </a:r>
            </a:p>
            <a:p>
              <a:r>
                <a:rPr lang="en-US" sz="2400" dirty="0">
                  <a:latin typeface="Garamond"/>
                  <a:cs typeface="Garamond"/>
                </a:rPr>
                <a:t> </a:t>
              </a:r>
            </a:p>
          </p:txBody>
        </p:sp>
        <p:pic>
          <p:nvPicPr>
            <p:cNvPr id="15" name="Picture 14" descr="g95.jpeg">
              <a:extLst>
                <a:ext uri="{FF2B5EF4-FFF2-40B4-BE49-F238E27FC236}">
                  <a16:creationId xmlns:a16="http://schemas.microsoft.com/office/drawing/2014/main" id="{3DBEE3B2-D9AB-E84F-A741-2520BD88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24" y="1701987"/>
              <a:ext cx="702590" cy="704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94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5027-0AF7-9244-BB06-019311D3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197CC-34B4-B640-80EA-E864E43BCD2C}"/>
              </a:ext>
            </a:extLst>
          </p:cNvPr>
          <p:cNvSpPr txBox="1"/>
          <p:nvPr/>
        </p:nvSpPr>
        <p:spPr>
          <a:xfrm>
            <a:off x="844761" y="1431689"/>
            <a:ext cx="745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An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event</a:t>
            </a:r>
            <a:r>
              <a:rPr lang="en-US" sz="3200" dirty="0">
                <a:latin typeface="Franklin Gothic Medium"/>
                <a:cs typeface="Franklin Gothic Medium"/>
              </a:rPr>
              <a:t> is a subset of the sample space.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834A63-4071-7742-9E61-F52431EF645A}"/>
              </a:ext>
            </a:extLst>
          </p:cNvPr>
          <p:cNvGrpSpPr/>
          <p:nvPr/>
        </p:nvGrpSpPr>
        <p:grpSpPr>
          <a:xfrm>
            <a:off x="762197" y="2643277"/>
            <a:ext cx="7193718" cy="888205"/>
            <a:chOff x="762197" y="1769222"/>
            <a:chExt cx="7193718" cy="888205"/>
          </a:xfrm>
        </p:grpSpPr>
        <p:pic>
          <p:nvPicPr>
            <p:cNvPr id="5" name="Picture 4" descr="g95.jpeg">
              <a:extLst>
                <a:ext uri="{FF2B5EF4-FFF2-40B4-BE49-F238E27FC236}">
                  <a16:creationId xmlns:a16="http://schemas.microsoft.com/office/drawing/2014/main" id="{F2D7D494-2209-BD49-AE9E-C15E4D23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97" y="1778875"/>
              <a:ext cx="682321" cy="684219"/>
            </a:xfrm>
            <a:prstGeom prst="rect">
              <a:avLst/>
            </a:prstGeom>
          </p:spPr>
        </p:pic>
        <p:pic>
          <p:nvPicPr>
            <p:cNvPr id="6" name="Picture 5" descr="g95.jpeg">
              <a:extLst>
                <a:ext uri="{FF2B5EF4-FFF2-40B4-BE49-F238E27FC236}">
                  <a16:creationId xmlns:a16="http://schemas.microsoft.com/office/drawing/2014/main" id="{9EC203AA-626B-FA4D-B13D-5103AB3F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524" y="1769222"/>
              <a:ext cx="702590" cy="7045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0CD8A6-693C-F946-8A8B-7918A86D8CFE}"/>
                </a:ext>
              </a:extLst>
            </p:cNvPr>
            <p:cNvSpPr txBox="1"/>
            <p:nvPr/>
          </p:nvSpPr>
          <p:spPr>
            <a:xfrm>
              <a:off x="3824656" y="1826430"/>
              <a:ext cx="41312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400" dirty="0">
                  <a:latin typeface="Symbol" pitchFamily="2" charset="2"/>
                  <a:cs typeface="Franklin Gothic Medium"/>
                </a:rPr>
                <a:t>W</a:t>
              </a:r>
              <a:r>
                <a:rPr lang="en-US" sz="2400" dirty="0">
                  <a:latin typeface="Garamond" panose="02020404030301010803" pitchFamily="18" charset="0"/>
                  <a:cs typeface="Franklin Gothic Medium"/>
                </a:rPr>
                <a:t> = </a:t>
              </a:r>
              <a:r>
                <a:rPr lang="en-US" sz="2400" dirty="0">
                  <a:latin typeface="Garamond"/>
                  <a:cs typeface="Garamond"/>
                </a:rPr>
                <a:t>{	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HTT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</a:p>
            <a:p>
              <a:pPr lvl="0"/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		THH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THT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TTH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,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TTT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 }</a:t>
              </a:r>
            </a:p>
          </p:txBody>
        </p:sp>
        <p:pic>
          <p:nvPicPr>
            <p:cNvPr id="9" name="Picture 8" descr="g95.jpeg">
              <a:extLst>
                <a:ext uri="{FF2B5EF4-FFF2-40B4-BE49-F238E27FC236}">
                  <a16:creationId xmlns:a16="http://schemas.microsoft.com/office/drawing/2014/main" id="{10E7494C-F4BF-5D48-8801-384DBF18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24" y="1782669"/>
              <a:ext cx="702590" cy="70454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A8119E-D628-3040-8CE8-FB7C2B58A372}"/>
              </a:ext>
            </a:extLst>
          </p:cNvPr>
          <p:cNvSpPr txBox="1"/>
          <p:nvPr/>
        </p:nvSpPr>
        <p:spPr>
          <a:xfrm>
            <a:off x="459622" y="5449077"/>
            <a:ext cx="33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 consecutive tails: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3CECD-B5CA-394F-A788-B2540F400684}"/>
              </a:ext>
            </a:extLst>
          </p:cNvPr>
          <p:cNvSpPr txBox="1"/>
          <p:nvPr/>
        </p:nvSpPr>
        <p:spPr>
          <a:xfrm>
            <a:off x="457200" y="4409103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Exactly two heads:</a:t>
            </a:r>
          </a:p>
        </p:txBody>
      </p:sp>
    </p:spTree>
    <p:extLst>
      <p:ext uri="{BB962C8B-B14F-4D97-AF65-F5344CB8AC3E}">
        <p14:creationId xmlns:p14="http://schemas.microsoft.com/office/powerpoint/2010/main" val="286565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98233"/>
            <a:ext cx="8274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 model </a:t>
            </a:r>
            <a:r>
              <a:rPr lang="en-US" sz="2800" dirty="0">
                <a:latin typeface="Franklin Gothic Medium"/>
                <a:cs typeface="Franklin Gothic Medium"/>
              </a:rPr>
              <a:t>is an assignment of probabilities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to elements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04740"/>
            <a:ext cx="763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Probabilities are nonnegative and add up to one.</a:t>
            </a:r>
          </a:p>
        </p:txBody>
      </p:sp>
      <p:pic>
        <p:nvPicPr>
          <p:cNvPr id="22" name="Picture 21" descr="g95.jpeg">
            <a:extLst>
              <a:ext uri="{FF2B5EF4-FFF2-40B4-BE49-F238E27FC236}">
                <a16:creationId xmlns:a16="http://schemas.microsoft.com/office/drawing/2014/main" id="{EF705E77-CD4F-1046-9A7F-93294B12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20" y="3485943"/>
            <a:ext cx="682321" cy="684219"/>
          </a:xfrm>
          <a:prstGeom prst="rect">
            <a:avLst/>
          </a:prstGeom>
        </p:spPr>
      </p:pic>
      <p:pic>
        <p:nvPicPr>
          <p:cNvPr id="23" name="Picture 22" descr="g95.jpeg">
            <a:extLst>
              <a:ext uri="{FF2B5EF4-FFF2-40B4-BE49-F238E27FC236}">
                <a16:creationId xmlns:a16="http://schemas.microsoft.com/office/drawing/2014/main" id="{6C684521-29FE-5545-89A1-86BC3EF8C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47" y="3476290"/>
            <a:ext cx="702590" cy="7045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6BF129-DCE3-DE48-9FAF-D985E9AC9E06}"/>
              </a:ext>
            </a:extLst>
          </p:cNvPr>
          <p:cNvSpPr txBox="1"/>
          <p:nvPr/>
        </p:nvSpPr>
        <p:spPr>
          <a:xfrm>
            <a:off x="1095921" y="4780604"/>
            <a:ext cx="699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Symbol" pitchFamily="2" charset="2"/>
                <a:cs typeface="Franklin Gothic Medium"/>
              </a:rPr>
              <a:t>W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400" dirty="0">
                <a:latin typeface="Garamond"/>
                <a:cs typeface="Garamond"/>
              </a:rPr>
              <a:t>{	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TTT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   }</a:t>
            </a:r>
          </a:p>
        </p:txBody>
      </p:sp>
      <p:pic>
        <p:nvPicPr>
          <p:cNvPr id="25" name="Picture 24" descr="g95.jpeg">
            <a:extLst>
              <a:ext uri="{FF2B5EF4-FFF2-40B4-BE49-F238E27FC236}">
                <a16:creationId xmlns:a16="http://schemas.microsoft.com/office/drawing/2014/main" id="{122D6001-67DE-8248-8892-5B2CC233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95" y="3465513"/>
            <a:ext cx="702590" cy="704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F56047-90D9-5247-83DC-6F378F7A6CAE}"/>
              </a:ext>
            </a:extLst>
          </p:cNvPr>
          <p:cNvSpPr txBox="1"/>
          <p:nvPr/>
        </p:nvSpPr>
        <p:spPr>
          <a:xfrm>
            <a:off x="457200" y="3476290"/>
            <a:ext cx="559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Example: </a:t>
            </a:r>
            <a:r>
              <a:rPr lang="en-US" sz="3600" dirty="0">
                <a:latin typeface="Franklin Gothic Medium"/>
                <a:cs typeface="Franklin Gothic Medium"/>
              </a:rPr>
              <a:t>three fair coins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B4BCB7-FBE6-A54D-B660-EB37AFE3FC9C}"/>
              </a:ext>
            </a:extLst>
          </p:cNvPr>
          <p:cNvGrpSpPr/>
          <p:nvPr/>
        </p:nvGrpSpPr>
        <p:grpSpPr>
          <a:xfrm>
            <a:off x="2111189" y="5235545"/>
            <a:ext cx="5379936" cy="400110"/>
            <a:chOff x="2111189" y="5235545"/>
            <a:chExt cx="5379936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1E575D-A0E5-0D40-ADF3-41E134693D72}"/>
                </a:ext>
              </a:extLst>
            </p:cNvPr>
            <p:cNvSpPr txBox="1"/>
            <p:nvPr/>
          </p:nvSpPr>
          <p:spPr>
            <a:xfrm>
              <a:off x="2111189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3DCACE-6157-7B48-997F-199B6F8D6E46}"/>
                </a:ext>
              </a:extLst>
            </p:cNvPr>
            <p:cNvSpPr txBox="1"/>
            <p:nvPr/>
          </p:nvSpPr>
          <p:spPr>
            <a:xfrm>
              <a:off x="2801471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09BD8E-F8B4-D349-A91B-F4F348C30BB5}"/>
                </a:ext>
              </a:extLst>
            </p:cNvPr>
            <p:cNvSpPr txBox="1"/>
            <p:nvPr/>
          </p:nvSpPr>
          <p:spPr>
            <a:xfrm>
              <a:off x="3491753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2B4C5C-9FB1-4D4B-97DF-CC6D7C1FD023}"/>
                </a:ext>
              </a:extLst>
            </p:cNvPr>
            <p:cNvSpPr txBox="1"/>
            <p:nvPr/>
          </p:nvSpPr>
          <p:spPr>
            <a:xfrm>
              <a:off x="4182035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6E6A74-828D-B649-B2A2-CC960E58D8C1}"/>
                </a:ext>
              </a:extLst>
            </p:cNvPr>
            <p:cNvSpPr txBox="1"/>
            <p:nvPr/>
          </p:nvSpPr>
          <p:spPr>
            <a:xfrm>
              <a:off x="4813134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CAB451-FB33-C74B-B661-E28A981EE917}"/>
                </a:ext>
              </a:extLst>
            </p:cNvPr>
            <p:cNvSpPr txBox="1"/>
            <p:nvPr/>
          </p:nvSpPr>
          <p:spPr>
            <a:xfrm>
              <a:off x="5543757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CCCFFE-5875-DF40-9823-90BB2CB77D3F}"/>
                </a:ext>
              </a:extLst>
            </p:cNvPr>
            <p:cNvSpPr txBox="1"/>
            <p:nvPr/>
          </p:nvSpPr>
          <p:spPr>
            <a:xfrm>
              <a:off x="6234039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5DC668-2C5A-034E-B635-F51B74490E0E}"/>
                </a:ext>
              </a:extLst>
            </p:cNvPr>
            <p:cNvSpPr txBox="1"/>
            <p:nvPr/>
          </p:nvSpPr>
          <p:spPr>
            <a:xfrm>
              <a:off x="6937768" y="5235545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2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342E-9AEA-FA47-8333-7CCD9B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87939-88C7-9045-B1BC-015DD54B2360}"/>
              </a:ext>
            </a:extLst>
          </p:cNvPr>
          <p:cNvSpPr txBox="1"/>
          <p:nvPr/>
        </p:nvSpPr>
        <p:spPr>
          <a:xfrm>
            <a:off x="459622" y="3940238"/>
            <a:ext cx="333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No consecutive tails: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435BE-34C4-204A-BE3B-F8B518E44695}"/>
              </a:ext>
            </a:extLst>
          </p:cNvPr>
          <p:cNvSpPr txBox="1"/>
          <p:nvPr/>
        </p:nvSpPr>
        <p:spPr>
          <a:xfrm>
            <a:off x="457200" y="1517986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Exactly two heads: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A8955-EEF4-CF47-B043-F4FBAECB7C29}"/>
              </a:ext>
            </a:extLst>
          </p:cNvPr>
          <p:cNvSpPr txBox="1"/>
          <p:nvPr/>
        </p:nvSpPr>
        <p:spPr>
          <a:xfrm>
            <a:off x="370687" y="2216247"/>
            <a:ext cx="351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</a:t>
            </a:r>
            <a:r>
              <a:rPr lang="en-US" sz="2400" dirty="0">
                <a:latin typeface="Garamond"/>
                <a:cs typeface="Garamond"/>
              </a:rPr>
              <a:t>{ 	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Courier New"/>
              </a:rPr>
              <a:t>  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}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D93D4-8DE3-A144-8192-86E2871D3CAD}"/>
              </a:ext>
            </a:extLst>
          </p:cNvPr>
          <p:cNvSpPr txBox="1"/>
          <p:nvPr/>
        </p:nvSpPr>
        <p:spPr>
          <a:xfrm>
            <a:off x="370687" y="4636573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2400" dirty="0">
                <a:latin typeface="Garamond" panose="02020404030301010803" pitchFamily="18" charset="0"/>
                <a:cs typeface="Franklin Gothic Medium"/>
              </a:rPr>
              <a:t> = </a:t>
            </a:r>
            <a:r>
              <a:rPr lang="en-US" sz="2400" dirty="0">
                <a:latin typeface="Garamond"/>
                <a:cs typeface="Garamond"/>
              </a:rPr>
              <a:t>{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HTH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THH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ourier New"/>
                <a:cs typeface="Courier New"/>
              </a:rPr>
              <a:t>THT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Courier New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aramond"/>
                <a:cs typeface="Garamond"/>
              </a:rPr>
              <a:t>}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00CBFE-EAB9-9047-AB52-43AE52917CF9}"/>
              </a:ext>
            </a:extLst>
          </p:cNvPr>
          <p:cNvGrpSpPr/>
          <p:nvPr/>
        </p:nvGrpSpPr>
        <p:grpSpPr>
          <a:xfrm>
            <a:off x="1358154" y="2595791"/>
            <a:ext cx="1933921" cy="400110"/>
            <a:chOff x="1358154" y="2595791"/>
            <a:chExt cx="1933921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68421C-BF1D-184C-953B-0D54F76F3065}"/>
                </a:ext>
              </a:extLst>
            </p:cNvPr>
            <p:cNvSpPr txBox="1"/>
            <p:nvPr/>
          </p:nvSpPr>
          <p:spPr>
            <a:xfrm>
              <a:off x="1358154" y="2595791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FA3BC6-919F-D646-89ED-55A1CCA2D4FC}"/>
                </a:ext>
              </a:extLst>
            </p:cNvPr>
            <p:cNvSpPr txBox="1"/>
            <p:nvPr/>
          </p:nvSpPr>
          <p:spPr>
            <a:xfrm>
              <a:off x="2048436" y="2595791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3FE60-7151-C847-905E-34314F79FEE2}"/>
                </a:ext>
              </a:extLst>
            </p:cNvPr>
            <p:cNvSpPr txBox="1"/>
            <p:nvPr/>
          </p:nvSpPr>
          <p:spPr>
            <a:xfrm>
              <a:off x="2738718" y="2595791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40E4D09-9E6B-4449-8DA4-FF0D30CE41F5}"/>
              </a:ext>
            </a:extLst>
          </p:cNvPr>
          <p:cNvSpPr txBox="1"/>
          <p:nvPr/>
        </p:nvSpPr>
        <p:spPr>
          <a:xfrm>
            <a:off x="5595189" y="2174151"/>
            <a:ext cx="2161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 =</a:t>
            </a:r>
            <a:r>
              <a:rPr lang="en-US" sz="3200" dirty="0">
                <a:latin typeface="Garamond"/>
                <a:cs typeface="Garamond"/>
              </a:rPr>
              <a:t> 3/8</a:t>
            </a:r>
            <a:endParaRPr lang="en-US" sz="32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64CEE5-8982-AC40-87BE-76CC5365AFEE}"/>
              </a:ext>
            </a:extLst>
          </p:cNvPr>
          <p:cNvGrpSpPr/>
          <p:nvPr/>
        </p:nvGrpSpPr>
        <p:grpSpPr>
          <a:xfrm>
            <a:off x="1277475" y="5060734"/>
            <a:ext cx="3255302" cy="400110"/>
            <a:chOff x="1277475" y="5060734"/>
            <a:chExt cx="3255302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47C768-E637-AF40-8EE2-446EB5B039C9}"/>
                </a:ext>
              </a:extLst>
            </p:cNvPr>
            <p:cNvSpPr txBox="1"/>
            <p:nvPr/>
          </p:nvSpPr>
          <p:spPr>
            <a:xfrm>
              <a:off x="1277475" y="5060734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BBAEBC-9CD9-8E40-B1FE-D13F305E09E6}"/>
                </a:ext>
              </a:extLst>
            </p:cNvPr>
            <p:cNvSpPr txBox="1"/>
            <p:nvPr/>
          </p:nvSpPr>
          <p:spPr>
            <a:xfrm>
              <a:off x="1967757" y="5060734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F56AEE-30AC-D942-97B3-031E87BFF41E}"/>
                </a:ext>
              </a:extLst>
            </p:cNvPr>
            <p:cNvSpPr txBox="1"/>
            <p:nvPr/>
          </p:nvSpPr>
          <p:spPr>
            <a:xfrm>
              <a:off x="2658039" y="5060734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1119B2-F4FD-894F-AA13-B26D449CF089}"/>
                </a:ext>
              </a:extLst>
            </p:cNvPr>
            <p:cNvSpPr txBox="1"/>
            <p:nvPr/>
          </p:nvSpPr>
          <p:spPr>
            <a:xfrm>
              <a:off x="3348321" y="5060734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92A602-F9B7-2549-9A3C-B4B97AC74966}"/>
                </a:ext>
              </a:extLst>
            </p:cNvPr>
            <p:cNvSpPr txBox="1"/>
            <p:nvPr/>
          </p:nvSpPr>
          <p:spPr>
            <a:xfrm>
              <a:off x="3979420" y="5060734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Garamond" panose="02020404030301010803" pitchFamily="18" charset="0"/>
                  <a:cs typeface="Franklin Gothic Medium"/>
                </a:rPr>
                <a:t>1/8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FE8D4A-0729-9B44-9427-8D8AE7AAA6C0}"/>
              </a:ext>
            </a:extLst>
          </p:cNvPr>
          <p:cNvSpPr txBox="1"/>
          <p:nvPr/>
        </p:nvSpPr>
        <p:spPr>
          <a:xfrm>
            <a:off x="5595190" y="4656913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) =</a:t>
            </a:r>
            <a:r>
              <a:rPr lang="en-US" sz="3200" dirty="0">
                <a:latin typeface="Garamond"/>
                <a:cs typeface="Garamond"/>
              </a:rPr>
              <a:t> 5/8</a:t>
            </a:r>
            <a:endParaRPr lang="en-US" sz="3200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99401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5FC8-7BF4-294B-937F-D376513C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probability law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CECA4-B39D-624F-8F20-F9693DC20597}"/>
              </a:ext>
            </a:extLst>
          </p:cNvPr>
          <p:cNvSpPr txBox="1"/>
          <p:nvPr/>
        </p:nvSpPr>
        <p:spPr>
          <a:xfrm>
            <a:off x="457200" y="1467173"/>
            <a:ext cx="7121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If all outcomes are equally likely, then…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AAFA1-7732-3742-953D-4CC7DEFD166B}"/>
              </a:ext>
            </a:extLst>
          </p:cNvPr>
          <p:cNvSpPr/>
          <p:nvPr/>
        </p:nvSpPr>
        <p:spPr>
          <a:xfrm>
            <a:off x="1425839" y="3051721"/>
            <a:ext cx="1673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</a:t>
            </a:r>
            <a:r>
              <a:rPr lang="en-US" sz="3200" b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P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(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) = 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F61332-4DA1-484F-A171-9E616E8AE43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99695" y="3344109"/>
            <a:ext cx="4309633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0B4CA-534B-7C49-8AED-1FD3D04DBFAA}"/>
              </a:ext>
            </a:extLst>
          </p:cNvPr>
          <p:cNvSpPr/>
          <p:nvPr/>
        </p:nvSpPr>
        <p:spPr>
          <a:xfrm>
            <a:off x="3099695" y="2759333"/>
            <a:ext cx="4601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number of outcomes in </a:t>
            </a:r>
            <a:r>
              <a:rPr lang="en-US" sz="3200" i="1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D7781-942E-DA40-84DE-7610A472ED28}"/>
              </a:ext>
            </a:extLst>
          </p:cNvPr>
          <p:cNvSpPr/>
          <p:nvPr/>
        </p:nvSpPr>
        <p:spPr>
          <a:xfrm>
            <a:off x="3097949" y="3301701"/>
            <a:ext cx="4652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number of outcomes in </a:t>
            </a:r>
            <a:r>
              <a:rPr lang="en-US" sz="3200" dirty="0">
                <a:solidFill>
                  <a:prstClr val="black"/>
                </a:solidFill>
                <a:latin typeface="Symbol" pitchFamily="2" charset="2"/>
                <a:cs typeface="Franklin Gothic Medium"/>
              </a:rPr>
              <a:t>W</a:t>
            </a:r>
            <a:r>
              <a:rPr lang="en-US" sz="3200" dirty="0">
                <a:solidFill>
                  <a:prstClr val="black"/>
                </a:solidFill>
                <a:latin typeface="Garamond" panose="02020404030301010803" pitchFamily="18" charset="0"/>
                <a:cs typeface="Franklin Gothic Medium"/>
              </a:rPr>
              <a:t> 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00F85-40CD-9947-A3D1-0258F97B20EF}"/>
              </a:ext>
            </a:extLst>
          </p:cNvPr>
          <p:cNvSpPr txBox="1"/>
          <p:nvPr/>
        </p:nvSpPr>
        <p:spPr>
          <a:xfrm>
            <a:off x="1681332" y="5179754"/>
            <a:ext cx="6937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…and probability amounts to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counting</a:t>
            </a:r>
            <a:r>
              <a:rPr lang="en-US" sz="3200" dirty="0">
                <a:latin typeface="Franklin Gothic Medium"/>
                <a:cs typeface="Franklin Gothic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767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counting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529" y="1363333"/>
            <a:ext cx="479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perform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two experiments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529" y="1853543"/>
            <a:ext cx="6214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Experiment 1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529" y="2374243"/>
            <a:ext cx="6435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each such outcome, </a:t>
            </a:r>
          </a:p>
          <a:p>
            <a:r>
              <a:rPr lang="en-US" sz="2800" i="1" dirty="0">
                <a:latin typeface="Franklin Gothic Medium"/>
                <a:cs typeface="Franklin Gothic Medium"/>
              </a:rPr>
              <a:t>  </a:t>
            </a:r>
            <a:r>
              <a:rPr lang="en-US" sz="2800" dirty="0">
                <a:latin typeface="Franklin Gothic Medium"/>
                <a:cs typeface="Franklin Gothic Medium"/>
              </a:rPr>
              <a:t>experiment 2 has </a:t>
            </a:r>
            <a:r>
              <a:rPr lang="en-US" sz="2800" i="1" dirty="0">
                <a:latin typeface="Garamond"/>
                <a:cs typeface="Garamond"/>
              </a:rPr>
              <a:t>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529" y="3269593"/>
            <a:ext cx="7321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together</a:t>
            </a:r>
            <a:r>
              <a:rPr lang="en-US" sz="2800" dirty="0">
                <a:latin typeface="Franklin Gothic Medium"/>
                <a:cs typeface="Franklin Gothic Medium"/>
              </a:rPr>
              <a:t> there are </a:t>
            </a:r>
            <a:r>
              <a:rPr lang="en-US" sz="2800" i="1" dirty="0">
                <a:latin typeface="Garamond"/>
                <a:cs typeface="Garamond"/>
              </a:rPr>
              <a:t>nm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0679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029" y="5172647"/>
            <a:ext cx="663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Tossing three coins:  </a:t>
            </a:r>
            <a:r>
              <a:rPr lang="en-US" sz="2800" dirty="0">
                <a:latin typeface="Garamond"/>
                <a:cs typeface="Garamond"/>
              </a:rPr>
              <a:t>2×2×2 = 8</a:t>
            </a:r>
            <a:r>
              <a:rPr lang="en-US" sz="2800" dirty="0">
                <a:latin typeface="Franklin Gothic Medium"/>
                <a:cs typeface="Franklin Gothic Medium"/>
              </a:rPr>
              <a:t> outcomes.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8029" y="4671573"/>
            <a:ext cx="5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Tossing two dice: 	</a:t>
            </a:r>
            <a:r>
              <a:rPr lang="en-US" sz="2800" dirty="0">
                <a:latin typeface="Garamond"/>
                <a:cs typeface="Garamond"/>
              </a:rPr>
              <a:t>6×6 = 36</a:t>
            </a:r>
            <a:r>
              <a:rPr lang="en-US" sz="2800" dirty="0">
                <a:latin typeface="Franklin Gothic Medium"/>
                <a:cs typeface="Franklin Gothic Medium"/>
              </a:rPr>
              <a:t> outcomes.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029" y="5659198"/>
            <a:ext cx="7144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Tossing a die and a coin:  </a:t>
            </a:r>
            <a:r>
              <a:rPr lang="en-US" sz="2800" dirty="0">
                <a:latin typeface="Garamond"/>
                <a:cs typeface="Garamond"/>
              </a:rPr>
              <a:t>6×2 = 12</a:t>
            </a:r>
            <a:r>
              <a:rPr lang="en-US" sz="2800" dirty="0">
                <a:latin typeface="Franklin Gothic Medium"/>
                <a:cs typeface="Franklin Gothic Medium"/>
              </a:rPr>
              <a:t> outcomes.</a:t>
            </a:r>
          </a:p>
        </p:txBody>
      </p:sp>
    </p:spTree>
    <p:extLst>
      <p:ext uri="{BB962C8B-B14F-4D97-AF65-F5344CB8AC3E}">
        <p14:creationId xmlns:p14="http://schemas.microsoft.com/office/powerpoint/2010/main" val="357271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counting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529" y="1363333"/>
            <a:ext cx="436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perform </a:t>
            </a:r>
            <a:r>
              <a:rPr lang="en-US" sz="2800" i="1" dirty="0">
                <a:solidFill>
                  <a:srgbClr val="FF9933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experiments</a:t>
            </a:r>
            <a:r>
              <a:rPr lang="en-US" sz="2800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529" y="1853543"/>
            <a:ext cx="634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Experiment 1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529" y="2374243"/>
            <a:ext cx="6435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each outcome of experiment 1, </a:t>
            </a:r>
          </a:p>
          <a:p>
            <a:r>
              <a:rPr lang="en-US" sz="2800" i="1" dirty="0">
                <a:latin typeface="Franklin Gothic Medium"/>
                <a:cs typeface="Franklin Gothic Medium"/>
              </a:rPr>
              <a:t>  </a:t>
            </a:r>
            <a:r>
              <a:rPr lang="en-US" sz="2800" dirty="0">
                <a:latin typeface="Franklin Gothic Medium"/>
                <a:cs typeface="Franklin Gothic Medium"/>
              </a:rPr>
              <a:t>experiment 2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679" y="3326743"/>
            <a:ext cx="6698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each outcome of experiments 1 and 2,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   experiment 3 has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 possible outcomes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8979" y="5022193"/>
            <a:ext cx="661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Then together there are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1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baseline="-25000" dirty="0">
                <a:latin typeface="Garamond"/>
                <a:cs typeface="Garamond"/>
              </a:rPr>
              <a:t>2</a:t>
            </a:r>
            <a:r>
              <a:rPr lang="en-US" sz="2800" dirty="0">
                <a:latin typeface="Garamond"/>
                <a:cs typeface="Garamond"/>
              </a:rPr>
              <a:t>…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i="1" baseline="-25000" dirty="0">
                <a:latin typeface="Garamond"/>
                <a:cs typeface="Garamond"/>
              </a:rPr>
              <a:t>r</a:t>
            </a:r>
            <a:r>
              <a:rPr lang="en-US" sz="2800" dirty="0">
                <a:latin typeface="Franklin Gothic Medium"/>
                <a:cs typeface="Franklin Gothic Medium"/>
              </a:rPr>
              <a:t> outcomes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2985" y="4425950"/>
            <a:ext cx="41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122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529" y="712402"/>
            <a:ext cx="7456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toss two dice. How many ways are there for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two dice to come out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4592" y="4686300"/>
            <a:ext cx="633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0742" y="5483086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15 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1542" y="4712156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3092" y="5473422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25 ways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9292" y="4686300"/>
            <a:ext cx="605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Franklin Gothic Medium"/>
                <a:cs typeface="Franklin Gothic Medium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0842" y="5447566"/>
            <a:ext cx="1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30 ways</a:t>
            </a:r>
          </a:p>
        </p:txBody>
      </p:sp>
      <p:pic>
        <p:nvPicPr>
          <p:cNvPr id="13" name="Picture 12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99" y="2320868"/>
            <a:ext cx="1407783" cy="1407783"/>
          </a:xfrm>
          <a:prstGeom prst="rect">
            <a:avLst/>
          </a:prstGeom>
        </p:spPr>
      </p:pic>
      <p:pic>
        <p:nvPicPr>
          <p:cNvPr id="16" name="Picture 15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5319"/>
            <a:ext cx="1363333" cy="13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7101" y="896211"/>
            <a:ext cx="3189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11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12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13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14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15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16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21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22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23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24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25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26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31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32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33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34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35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36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41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42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43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44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45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46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51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52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53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54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55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56</a:t>
            </a:r>
            <a:r>
              <a:rPr lang="en-US" sz="2400" dirty="0">
                <a:latin typeface="Garamond"/>
                <a:cs typeface="Garamond"/>
              </a:rPr>
              <a:t>,</a:t>
            </a:r>
          </a:p>
          <a:p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61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62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63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64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solidFill>
                  <a:srgbClr val="FF9933"/>
                </a:solidFill>
                <a:latin typeface="Courier New"/>
                <a:cs typeface="Courier New"/>
              </a:rPr>
              <a:t>65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66</a:t>
            </a:r>
            <a:endParaRPr lang="en-US" sz="2400" dirty="0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781911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Solution 1: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886092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Solution 2: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8803" y="3942585"/>
            <a:ext cx="5354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First die has </a:t>
            </a:r>
            <a:r>
              <a:rPr lang="en-US" sz="2800" dirty="0">
                <a:latin typeface="Garamond"/>
                <a:cs typeface="Garamond"/>
              </a:rPr>
              <a:t>6</a:t>
            </a:r>
            <a:r>
              <a:rPr lang="en-US" sz="2800" dirty="0">
                <a:latin typeface="Franklin Gothic Medium"/>
                <a:cs typeface="Franklin Gothic Medium"/>
              </a:rPr>
              <a:t> possible outcomes.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8803" y="4420095"/>
            <a:ext cx="6018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each one of them,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   second die has </a:t>
            </a:r>
            <a:r>
              <a:rPr lang="en-US" sz="2800" dirty="0">
                <a:latin typeface="Garamond"/>
                <a:cs typeface="Garamond"/>
              </a:rPr>
              <a:t>5</a:t>
            </a:r>
            <a:r>
              <a:rPr lang="en-US" sz="2800" dirty="0">
                <a:latin typeface="Franklin Gothic Medium"/>
                <a:cs typeface="Franklin Gothic Medium"/>
              </a:rPr>
              <a:t> possible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8803" y="5315445"/>
            <a:ext cx="611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Together there are </a:t>
            </a:r>
            <a:r>
              <a:rPr lang="en-US" sz="2800" dirty="0">
                <a:latin typeface="Garamond"/>
                <a:cs typeface="Garamond"/>
              </a:rPr>
              <a:t>6×5 = 30</a:t>
            </a:r>
            <a:r>
              <a:rPr lang="en-US" sz="2800" dirty="0">
                <a:latin typeface="Franklin Gothic Medium"/>
                <a:cs typeface="Franklin Gothic Medium"/>
              </a:rPr>
              <a:t> outcomes.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603941" y="1251811"/>
            <a:ext cx="1620610" cy="1720850"/>
            <a:chOff x="6603941" y="1936750"/>
            <a:chExt cx="1620610" cy="1720850"/>
          </a:xfrm>
        </p:grpSpPr>
        <p:grpSp>
          <p:nvGrpSpPr>
            <p:cNvPr id="11" name="Group 10"/>
            <p:cNvGrpSpPr/>
            <p:nvPr/>
          </p:nvGrpSpPr>
          <p:grpSpPr>
            <a:xfrm>
              <a:off x="6760098" y="2000250"/>
              <a:ext cx="1270901" cy="1222931"/>
              <a:chOff x="6760098" y="2000250"/>
              <a:chExt cx="1270901" cy="122293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058548" y="2000250"/>
                <a:ext cx="6053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Franklin Gothic Medium"/>
                    <a:cs typeface="Franklin Gothic Medium"/>
                  </a:rPr>
                  <a:t>C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60098" y="2761516"/>
                <a:ext cx="1270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30 ways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6603941" y="1936750"/>
              <a:ext cx="1620610" cy="1720850"/>
            </a:xfrm>
            <a:custGeom>
              <a:avLst/>
              <a:gdLst>
                <a:gd name="connsiteX0" fmla="*/ 603309 w 1620610"/>
                <a:gd name="connsiteY0" fmla="*/ 0 h 1720850"/>
                <a:gd name="connsiteX1" fmla="*/ 450909 w 1620610"/>
                <a:gd name="connsiteY1" fmla="*/ 12700 h 1720850"/>
                <a:gd name="connsiteX2" fmla="*/ 323909 w 1620610"/>
                <a:gd name="connsiteY2" fmla="*/ 76200 h 1720850"/>
                <a:gd name="connsiteX3" fmla="*/ 88959 w 1620610"/>
                <a:gd name="connsiteY3" fmla="*/ 323850 h 1720850"/>
                <a:gd name="connsiteX4" fmla="*/ 38159 w 1620610"/>
                <a:gd name="connsiteY4" fmla="*/ 431800 h 1720850"/>
                <a:gd name="connsiteX5" fmla="*/ 59 w 1620610"/>
                <a:gd name="connsiteY5" fmla="*/ 736600 h 1720850"/>
                <a:gd name="connsiteX6" fmla="*/ 19109 w 1620610"/>
                <a:gd name="connsiteY6" fmla="*/ 1003300 h 1720850"/>
                <a:gd name="connsiteX7" fmla="*/ 38159 w 1620610"/>
                <a:gd name="connsiteY7" fmla="*/ 1098550 h 1720850"/>
                <a:gd name="connsiteX8" fmla="*/ 152459 w 1620610"/>
                <a:gd name="connsiteY8" fmla="*/ 1314450 h 1720850"/>
                <a:gd name="connsiteX9" fmla="*/ 450909 w 1620610"/>
                <a:gd name="connsiteY9" fmla="*/ 1600200 h 1720850"/>
                <a:gd name="connsiteX10" fmla="*/ 603309 w 1620610"/>
                <a:gd name="connsiteY10" fmla="*/ 1663700 h 1720850"/>
                <a:gd name="connsiteX11" fmla="*/ 990659 w 1620610"/>
                <a:gd name="connsiteY11" fmla="*/ 1720850 h 1720850"/>
                <a:gd name="connsiteX12" fmla="*/ 1155759 w 1620610"/>
                <a:gd name="connsiteY12" fmla="*/ 1689100 h 1720850"/>
                <a:gd name="connsiteX13" fmla="*/ 1289109 w 1620610"/>
                <a:gd name="connsiteY13" fmla="*/ 1625600 h 1720850"/>
                <a:gd name="connsiteX14" fmla="*/ 1460559 w 1620610"/>
                <a:gd name="connsiteY14" fmla="*/ 1498600 h 1720850"/>
                <a:gd name="connsiteX15" fmla="*/ 1574859 w 1620610"/>
                <a:gd name="connsiteY15" fmla="*/ 1320800 h 1720850"/>
                <a:gd name="connsiteX16" fmla="*/ 1612959 w 1620610"/>
                <a:gd name="connsiteY16" fmla="*/ 1225550 h 1720850"/>
                <a:gd name="connsiteX17" fmla="*/ 1612959 w 1620610"/>
                <a:gd name="connsiteY17" fmla="*/ 914400 h 1720850"/>
                <a:gd name="connsiteX18" fmla="*/ 1600259 w 1620610"/>
                <a:gd name="connsiteY18" fmla="*/ 838200 h 1720850"/>
                <a:gd name="connsiteX19" fmla="*/ 1593909 w 1620610"/>
                <a:gd name="connsiteY19" fmla="*/ 768350 h 1720850"/>
                <a:gd name="connsiteX20" fmla="*/ 1555809 w 1620610"/>
                <a:gd name="connsiteY20" fmla="*/ 635000 h 1720850"/>
                <a:gd name="connsiteX21" fmla="*/ 1447859 w 1620610"/>
                <a:gd name="connsiteY21" fmla="*/ 488950 h 1720850"/>
                <a:gd name="connsiteX22" fmla="*/ 1352609 w 1620610"/>
                <a:gd name="connsiteY22" fmla="*/ 393700 h 1720850"/>
                <a:gd name="connsiteX23" fmla="*/ 1130359 w 1620610"/>
                <a:gd name="connsiteY23" fmla="*/ 215900 h 1720850"/>
                <a:gd name="connsiteX24" fmla="*/ 908109 w 1620610"/>
                <a:gd name="connsiteY24" fmla="*/ 95250 h 1720850"/>
                <a:gd name="connsiteX25" fmla="*/ 812859 w 1620610"/>
                <a:gd name="connsiteY25" fmla="*/ 57150 h 1720850"/>
                <a:gd name="connsiteX26" fmla="*/ 616009 w 1620610"/>
                <a:gd name="connsiteY26" fmla="*/ 19050 h 1720850"/>
                <a:gd name="connsiteX27" fmla="*/ 514409 w 1620610"/>
                <a:gd name="connsiteY27" fmla="*/ 31750 h 1720850"/>
                <a:gd name="connsiteX28" fmla="*/ 482659 w 1620610"/>
                <a:gd name="connsiteY28" fmla="*/ 38100 h 1720850"/>
                <a:gd name="connsiteX29" fmla="*/ 457259 w 1620610"/>
                <a:gd name="connsiteY29" fmla="*/ 44450 h 172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20610" h="1720850">
                  <a:moveTo>
                    <a:pt x="603309" y="0"/>
                  </a:moveTo>
                  <a:cubicBezTo>
                    <a:pt x="552509" y="4233"/>
                    <a:pt x="501063" y="3581"/>
                    <a:pt x="450909" y="12700"/>
                  </a:cubicBezTo>
                  <a:cubicBezTo>
                    <a:pt x="430687" y="16377"/>
                    <a:pt x="334247" y="69458"/>
                    <a:pt x="323909" y="76200"/>
                  </a:cubicBezTo>
                  <a:cubicBezTo>
                    <a:pt x="226650" y="139630"/>
                    <a:pt x="147870" y="223702"/>
                    <a:pt x="88959" y="323850"/>
                  </a:cubicBezTo>
                  <a:cubicBezTo>
                    <a:pt x="68796" y="358128"/>
                    <a:pt x="55092" y="395817"/>
                    <a:pt x="38159" y="431800"/>
                  </a:cubicBezTo>
                  <a:cubicBezTo>
                    <a:pt x="22960" y="522997"/>
                    <a:pt x="-1356" y="643227"/>
                    <a:pt x="59" y="736600"/>
                  </a:cubicBezTo>
                  <a:cubicBezTo>
                    <a:pt x="1409" y="825716"/>
                    <a:pt x="9779" y="914663"/>
                    <a:pt x="19109" y="1003300"/>
                  </a:cubicBezTo>
                  <a:cubicBezTo>
                    <a:pt x="22499" y="1035501"/>
                    <a:pt x="28219" y="1067735"/>
                    <a:pt x="38159" y="1098550"/>
                  </a:cubicBezTo>
                  <a:cubicBezTo>
                    <a:pt x="57761" y="1159317"/>
                    <a:pt x="114964" y="1267341"/>
                    <a:pt x="152459" y="1314450"/>
                  </a:cubicBezTo>
                  <a:cubicBezTo>
                    <a:pt x="231681" y="1413986"/>
                    <a:pt x="333688" y="1534774"/>
                    <a:pt x="450909" y="1600200"/>
                  </a:cubicBezTo>
                  <a:cubicBezTo>
                    <a:pt x="498964" y="1627021"/>
                    <a:pt x="550730" y="1647448"/>
                    <a:pt x="603309" y="1663700"/>
                  </a:cubicBezTo>
                  <a:cubicBezTo>
                    <a:pt x="773283" y="1716237"/>
                    <a:pt x="817196" y="1709286"/>
                    <a:pt x="990659" y="1720850"/>
                  </a:cubicBezTo>
                  <a:cubicBezTo>
                    <a:pt x="1045692" y="1710267"/>
                    <a:pt x="1102370" y="1706139"/>
                    <a:pt x="1155759" y="1689100"/>
                  </a:cubicBezTo>
                  <a:cubicBezTo>
                    <a:pt x="1202661" y="1674131"/>
                    <a:pt x="1246019" y="1649413"/>
                    <a:pt x="1289109" y="1625600"/>
                  </a:cubicBezTo>
                  <a:cubicBezTo>
                    <a:pt x="1340819" y="1597023"/>
                    <a:pt x="1418454" y="1546720"/>
                    <a:pt x="1460559" y="1498600"/>
                  </a:cubicBezTo>
                  <a:cubicBezTo>
                    <a:pt x="1506265" y="1446365"/>
                    <a:pt x="1545577" y="1383868"/>
                    <a:pt x="1574859" y="1320800"/>
                  </a:cubicBezTo>
                  <a:cubicBezTo>
                    <a:pt x="1589259" y="1289784"/>
                    <a:pt x="1600259" y="1257300"/>
                    <a:pt x="1612959" y="1225550"/>
                  </a:cubicBezTo>
                  <a:cubicBezTo>
                    <a:pt x="1621588" y="1087486"/>
                    <a:pt x="1624621" y="1089325"/>
                    <a:pt x="1612959" y="914400"/>
                  </a:cubicBezTo>
                  <a:cubicBezTo>
                    <a:pt x="1611246" y="888707"/>
                    <a:pt x="1603590" y="863734"/>
                    <a:pt x="1600259" y="838200"/>
                  </a:cubicBezTo>
                  <a:cubicBezTo>
                    <a:pt x="1597235" y="815017"/>
                    <a:pt x="1597377" y="791471"/>
                    <a:pt x="1593909" y="768350"/>
                  </a:cubicBezTo>
                  <a:cubicBezTo>
                    <a:pt x="1588500" y="732291"/>
                    <a:pt x="1569408" y="664918"/>
                    <a:pt x="1555809" y="635000"/>
                  </a:cubicBezTo>
                  <a:cubicBezTo>
                    <a:pt x="1531551" y="581633"/>
                    <a:pt x="1486359" y="530412"/>
                    <a:pt x="1447859" y="488950"/>
                  </a:cubicBezTo>
                  <a:cubicBezTo>
                    <a:pt x="1417306" y="456047"/>
                    <a:pt x="1386652" y="422977"/>
                    <a:pt x="1352609" y="393700"/>
                  </a:cubicBezTo>
                  <a:cubicBezTo>
                    <a:pt x="1280678" y="331839"/>
                    <a:pt x="1212133" y="264002"/>
                    <a:pt x="1130359" y="215900"/>
                  </a:cubicBezTo>
                  <a:cubicBezTo>
                    <a:pt x="1036222" y="160525"/>
                    <a:pt x="1008191" y="140742"/>
                    <a:pt x="908109" y="95250"/>
                  </a:cubicBezTo>
                  <a:cubicBezTo>
                    <a:pt x="876978" y="81100"/>
                    <a:pt x="845498" y="67350"/>
                    <a:pt x="812859" y="57150"/>
                  </a:cubicBezTo>
                  <a:cubicBezTo>
                    <a:pt x="738161" y="33807"/>
                    <a:pt x="690981" y="29760"/>
                    <a:pt x="616009" y="19050"/>
                  </a:cubicBezTo>
                  <a:lnTo>
                    <a:pt x="514409" y="31750"/>
                  </a:lnTo>
                  <a:cubicBezTo>
                    <a:pt x="503725" y="33276"/>
                    <a:pt x="493195" y="35759"/>
                    <a:pt x="482659" y="38100"/>
                  </a:cubicBezTo>
                  <a:cubicBezTo>
                    <a:pt x="474140" y="39993"/>
                    <a:pt x="457259" y="44450"/>
                    <a:pt x="457259" y="44450"/>
                  </a:cubicBezTo>
                </a:path>
              </a:pathLst>
            </a:custGeom>
            <a:ln w="76200" cmpd="sng">
              <a:solidFill>
                <a:srgbClr val="33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5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529" y="1363333"/>
            <a:ext cx="7314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toss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six dice</a:t>
            </a:r>
            <a:r>
              <a:rPr lang="en-US" sz="2800" dirty="0">
                <a:latin typeface="Franklin Gothic Medium"/>
                <a:cs typeface="Franklin Gothic Medium"/>
              </a:rPr>
              <a:t>. How many ways are there for</a:t>
            </a:r>
          </a:p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all </a:t>
            </a:r>
            <a:r>
              <a:rPr lang="en-US" sz="2800" dirty="0">
                <a:latin typeface="Franklin Gothic Medium"/>
                <a:cs typeface="Franklin Gothic Medium"/>
              </a:rPr>
              <a:t>six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800" dirty="0">
                <a:latin typeface="Franklin Gothic Medium"/>
                <a:cs typeface="Franklin Gothic Medium"/>
              </a:rPr>
              <a:t>dice to come out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529" y="3646804"/>
            <a:ext cx="6794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Answer: </a:t>
            </a:r>
            <a:r>
              <a:rPr lang="en-US" sz="3200" dirty="0">
                <a:latin typeface="Garamond"/>
                <a:cs typeface="Garamond"/>
              </a:rPr>
              <a:t>6×5×4×3×2×1 = 720</a:t>
            </a:r>
            <a:r>
              <a:rPr lang="en-US" sz="3200" dirty="0">
                <a:latin typeface="Franklin Gothic Medium"/>
                <a:cs typeface="Franklin Gothic Medium"/>
              </a:rPr>
              <a:t> </a:t>
            </a:r>
          </a:p>
        </p:txBody>
      </p:sp>
      <p:pic>
        <p:nvPicPr>
          <p:cNvPr id="5" name="Picture 4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2689922"/>
            <a:ext cx="692150" cy="692150"/>
          </a:xfrm>
          <a:prstGeom prst="rect">
            <a:avLst/>
          </a:prstGeom>
        </p:spPr>
      </p:pic>
      <p:pic>
        <p:nvPicPr>
          <p:cNvPr id="6" name="Picture 5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689922"/>
            <a:ext cx="692150" cy="692150"/>
          </a:xfrm>
          <a:prstGeom prst="rect">
            <a:avLst/>
          </a:prstGeom>
        </p:spPr>
      </p:pic>
      <p:pic>
        <p:nvPicPr>
          <p:cNvPr id="9" name="Picture 8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2689921"/>
            <a:ext cx="692150" cy="692150"/>
          </a:xfrm>
          <a:prstGeom prst="rect">
            <a:avLst/>
          </a:prstGeom>
        </p:spPr>
      </p:pic>
      <p:pic>
        <p:nvPicPr>
          <p:cNvPr id="12" name="Picture 11" descr="Dice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87" y="2693459"/>
            <a:ext cx="688613" cy="688613"/>
          </a:xfrm>
          <a:prstGeom prst="rect">
            <a:avLst/>
          </a:prstGeom>
        </p:spPr>
      </p:pic>
      <p:pic>
        <p:nvPicPr>
          <p:cNvPr id="15" name="Picture 14" descr="Dice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89920"/>
            <a:ext cx="692152" cy="692152"/>
          </a:xfrm>
          <a:prstGeom prst="rect">
            <a:avLst/>
          </a:prstGeom>
        </p:spPr>
      </p:pic>
      <p:pic>
        <p:nvPicPr>
          <p:cNvPr id="18" name="Picture 17" descr="Dice-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99" y="2686382"/>
            <a:ext cx="692151" cy="6921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4530" y="4570083"/>
            <a:ext cx="7766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general, the number of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permutations</a:t>
            </a:r>
            <a:r>
              <a:rPr lang="en-US" sz="2800" dirty="0">
                <a:latin typeface="Franklin Gothic Medium"/>
                <a:cs typeface="Franklin Gothic Medium"/>
              </a:rPr>
              <a:t> (ordered arrangements) of </a:t>
            </a:r>
            <a:r>
              <a:rPr lang="en-US" sz="2800" i="1" dirty="0">
                <a:latin typeface="Garamond"/>
                <a:cs typeface="Garamond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 different objects 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6829" y="5589904"/>
            <a:ext cx="6378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/>
                <a:cs typeface="Garamond"/>
              </a:rPr>
              <a:t>n </a:t>
            </a:r>
            <a:r>
              <a:rPr lang="en-US" sz="3200" dirty="0">
                <a:latin typeface="Garamond"/>
                <a:cs typeface="Garamond"/>
              </a:rPr>
              <a:t>× (</a:t>
            </a:r>
            <a:r>
              <a:rPr lang="en-US" sz="3200" i="1" dirty="0">
                <a:latin typeface="Garamond"/>
                <a:cs typeface="Garamond"/>
              </a:rPr>
              <a:t>n </a:t>
            </a:r>
            <a:r>
              <a:rPr lang="en-US" sz="3200" dirty="0">
                <a:latin typeface="Symbol" charset="2"/>
                <a:cs typeface="Symbol" charset="2"/>
              </a:rPr>
              <a:t>-</a:t>
            </a:r>
            <a:r>
              <a:rPr lang="en-US" sz="3200" dirty="0">
                <a:latin typeface="Garamond"/>
                <a:cs typeface="Garamond"/>
              </a:rPr>
              <a:t> 1) × … × 1 =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dirty="0">
                <a:latin typeface="Garamond"/>
                <a:cs typeface="Garamond"/>
              </a:rPr>
              <a:t>!</a:t>
            </a:r>
            <a:r>
              <a:rPr lang="en-US" sz="3200" dirty="0"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23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1625" y="2857642"/>
            <a:ext cx="11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Alice</a:t>
            </a:r>
          </a:p>
        </p:txBody>
      </p:sp>
      <p:pic>
        <p:nvPicPr>
          <p:cNvPr id="16" name="Picture 15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8" y="3012414"/>
            <a:ext cx="2257678" cy="1812182"/>
          </a:xfrm>
          <a:prstGeom prst="rect">
            <a:avLst/>
          </a:prstGeom>
        </p:spPr>
      </p:pic>
      <p:pic>
        <p:nvPicPr>
          <p:cNvPr id="17" name="Picture 16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4" y="2772392"/>
            <a:ext cx="2257678" cy="1812182"/>
          </a:xfrm>
          <a:prstGeom prst="rect">
            <a:avLst/>
          </a:prstGeom>
        </p:spPr>
      </p:pic>
      <p:pic>
        <p:nvPicPr>
          <p:cNvPr id="18" name="Picture 17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63" y="3029292"/>
            <a:ext cx="2257678" cy="1812182"/>
          </a:xfrm>
          <a:prstGeom prst="rect">
            <a:avLst/>
          </a:prstGeom>
        </p:spPr>
      </p:pic>
      <p:pic>
        <p:nvPicPr>
          <p:cNvPr id="19" name="Picture 18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26" y="2772392"/>
            <a:ext cx="2257678" cy="1812182"/>
          </a:xfrm>
          <a:prstGeom prst="rect">
            <a:avLst/>
          </a:prstGeom>
        </p:spPr>
      </p:pic>
      <p:pic>
        <p:nvPicPr>
          <p:cNvPr id="25" name="Picture 24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414266"/>
            <a:ext cx="580009" cy="529514"/>
          </a:xfrm>
          <a:prstGeom prst="rect">
            <a:avLst/>
          </a:prstGeom>
        </p:spPr>
      </p:pic>
      <p:pic>
        <p:nvPicPr>
          <p:cNvPr id="29" name="Picture 28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96" y="2543403"/>
            <a:ext cx="412739" cy="1005349"/>
          </a:xfrm>
          <a:prstGeom prst="rect">
            <a:avLst/>
          </a:prstGeom>
        </p:spPr>
      </p:pic>
      <p:pic>
        <p:nvPicPr>
          <p:cNvPr id="30" name="Picture 29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7793" y="2269717"/>
            <a:ext cx="412739" cy="10053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24727" y="2904170"/>
            <a:ext cx="95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Bob</a:t>
            </a:r>
          </a:p>
        </p:txBody>
      </p:sp>
      <p:pic>
        <p:nvPicPr>
          <p:cNvPr id="32" name="Picture 31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17" y="2460794"/>
            <a:ext cx="580009" cy="529514"/>
          </a:xfrm>
          <a:prstGeom prst="rect">
            <a:avLst/>
          </a:prstGeom>
        </p:spPr>
      </p:pic>
      <p:pic>
        <p:nvPicPr>
          <p:cNvPr id="33" name="Picture 32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276" y="2561350"/>
            <a:ext cx="412739" cy="1005349"/>
          </a:xfrm>
          <a:prstGeom prst="rect">
            <a:avLst/>
          </a:prstGeom>
        </p:spPr>
      </p:pic>
      <p:pic>
        <p:nvPicPr>
          <p:cNvPr id="34" name="Picture 33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64" y="2287664"/>
            <a:ext cx="412739" cy="1005349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083642" y="-467812"/>
            <a:ext cx="5853402" cy="5764156"/>
            <a:chOff x="1083642" y="-467812"/>
            <a:chExt cx="5853402" cy="5764156"/>
          </a:xfrm>
        </p:grpSpPr>
        <p:sp>
          <p:nvSpPr>
            <p:cNvPr id="40" name="Oval 39"/>
            <p:cNvSpPr/>
            <p:nvPr/>
          </p:nvSpPr>
          <p:spPr>
            <a:xfrm>
              <a:off x="1083642" y="-467812"/>
              <a:ext cx="5853402" cy="5764156"/>
            </a:xfrm>
            <a:prstGeom prst="ellipse">
              <a:avLst/>
            </a:prstGeom>
            <a:solidFill>
              <a:schemeClr val="accent2">
                <a:alpha val="18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960541" y="386318"/>
              <a:ext cx="4055895" cy="405589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655405" y="1025508"/>
              <a:ext cx="2777515" cy="2777515"/>
            </a:xfrm>
            <a:prstGeom prst="ellipse">
              <a:avLst/>
            </a:prstGeom>
            <a:solidFill>
              <a:srgbClr val="FF9933">
                <a:alpha val="20000"/>
              </a:srgb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321112" y="1691215"/>
              <a:ext cx="1446102" cy="144610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95492" y="5659403"/>
            <a:ext cx="2574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Range of signal</a:t>
            </a:r>
          </a:p>
        </p:txBody>
      </p:sp>
    </p:spTree>
    <p:extLst>
      <p:ext uri="{BB962C8B-B14F-4D97-AF65-F5344CB8AC3E}">
        <p14:creationId xmlns:p14="http://schemas.microsoft.com/office/powerpoint/2010/main" val="425926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Equally likely outcomes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63333"/>
            <a:ext cx="76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we toss </a:t>
            </a:r>
            <a:r>
              <a:rPr lang="en-US" sz="2800" i="1" dirty="0">
                <a:latin typeface="Garamond"/>
                <a:cs typeface="Garamond"/>
              </a:rPr>
              <a:t>k</a:t>
            </a:r>
            <a:r>
              <a:rPr lang="en-US" sz="2800" dirty="0">
                <a:latin typeface="Franklin Gothic Medium"/>
                <a:cs typeface="Franklin Gothic Medium"/>
              </a:rPr>
              <a:t> dice, there are </a:t>
            </a:r>
            <a:r>
              <a:rPr lang="en-US" sz="2800" dirty="0">
                <a:latin typeface="Garamond"/>
                <a:cs typeface="Garamond"/>
              </a:rPr>
              <a:t>6</a:t>
            </a:r>
            <a:r>
              <a:rPr lang="en-US" sz="2800" i="1" baseline="30000" dirty="0">
                <a:latin typeface="Garamond"/>
                <a:cs typeface="Garamond"/>
              </a:rPr>
              <a:t>k</a:t>
            </a:r>
            <a:r>
              <a:rPr lang="en-US" sz="2800" dirty="0">
                <a:latin typeface="Franklin Gothic Medium"/>
                <a:cs typeface="Franklin Gothic Medium"/>
              </a:rPr>
              <a:t> possible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48739"/>
            <a:ext cx="651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 panose="020B0603020102020204" pitchFamily="34" charset="0"/>
                <a:cs typeface="Franklin Gothic Medium"/>
              </a:rPr>
              <a:t>Assuming all outcomes are equally likely,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74660"/>
            <a:ext cx="7978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two dice, the chance both come out different is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392839" y="3669784"/>
            <a:ext cx="1798757" cy="810915"/>
            <a:chOff x="3392839" y="3669784"/>
            <a:chExt cx="1798757" cy="810915"/>
          </a:xfrm>
        </p:grpSpPr>
        <p:sp>
          <p:nvSpPr>
            <p:cNvPr id="7" name="Rectangle 6"/>
            <p:cNvSpPr/>
            <p:nvPr/>
          </p:nvSpPr>
          <p:spPr>
            <a:xfrm>
              <a:off x="3399189" y="3669784"/>
              <a:ext cx="6783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6×5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92839" y="4019034"/>
              <a:ext cx="6783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6×6</a:t>
              </a:r>
              <a:endParaRPr lang="en-US" sz="24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486150" y="4112399"/>
              <a:ext cx="50800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045780" y="3808224"/>
              <a:ext cx="114581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≈ 83%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endParaRPr lang="en-US" sz="2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4725660"/>
            <a:ext cx="825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six dice, the chance they all come out different is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34139" y="5320784"/>
            <a:ext cx="1604255" cy="810915"/>
            <a:chOff x="3634139" y="5320784"/>
            <a:chExt cx="1604255" cy="810915"/>
          </a:xfrm>
        </p:grpSpPr>
        <p:sp>
          <p:nvSpPr>
            <p:cNvPr id="14" name="Rectangle 13"/>
            <p:cNvSpPr/>
            <p:nvPr/>
          </p:nvSpPr>
          <p:spPr>
            <a:xfrm>
              <a:off x="3640489" y="5320784"/>
              <a:ext cx="3962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6!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34139" y="5670034"/>
              <a:ext cx="4251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6</a:t>
              </a:r>
              <a:r>
                <a:rPr lang="en-US" sz="2400" baseline="30000" dirty="0">
                  <a:solidFill>
                    <a:prstClr val="black"/>
                  </a:solidFill>
                  <a:latin typeface="Garamond"/>
                  <a:cs typeface="Garamond"/>
                </a:rPr>
                <a:t>6</a:t>
              </a:r>
              <a:endParaRPr lang="en-US" sz="2400" baseline="300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727450" y="5763399"/>
              <a:ext cx="24130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014030" y="5482848"/>
              <a:ext cx="1224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≈ 1.5%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5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9000" y="662622"/>
            <a:ext cx="726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Toss two fair dice. What are the chances that…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8250" y="1746593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second one is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bigger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8250" y="4954889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sum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even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6" name="Picture 5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701582"/>
            <a:ext cx="692150" cy="692150"/>
          </a:xfrm>
          <a:prstGeom prst="rect">
            <a:avLst/>
          </a:prstGeom>
        </p:spPr>
      </p:pic>
      <p:pic>
        <p:nvPicPr>
          <p:cNvPr id="7" name="Picture 6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1701582"/>
            <a:ext cx="692150" cy="692150"/>
          </a:xfrm>
          <a:prstGeom prst="rect">
            <a:avLst/>
          </a:prstGeom>
        </p:spPr>
      </p:pic>
      <p:pic>
        <p:nvPicPr>
          <p:cNvPr id="8" name="Picture 7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887559"/>
            <a:ext cx="692150" cy="692150"/>
          </a:xfrm>
          <a:prstGeom prst="rect">
            <a:avLst/>
          </a:prstGeom>
        </p:spPr>
      </p:pic>
      <p:pic>
        <p:nvPicPr>
          <p:cNvPr id="10" name="Picture 9" descr="Dic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4887559"/>
            <a:ext cx="692150" cy="692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8250" y="3322220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sum is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equal to 7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12" name="Picture 11" descr="Dice-2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251809"/>
            <a:ext cx="692150" cy="692150"/>
          </a:xfrm>
          <a:prstGeom prst="rect">
            <a:avLst/>
          </a:prstGeom>
        </p:spPr>
      </p:pic>
      <p:pic>
        <p:nvPicPr>
          <p:cNvPr id="13" name="Picture 12" descr="Dice-5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0" y="3251809"/>
            <a:ext cx="692150" cy="6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9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9000" y="651914"/>
            <a:ext cx="726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There are 3 brothers. What is the probability that their birthdays 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8250" y="1977986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All on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same day </a:t>
            </a:r>
            <a:r>
              <a:rPr lang="en-US" sz="2800" dirty="0">
                <a:latin typeface="Franklin Gothic Medium"/>
                <a:cs typeface="Franklin Gothic Medium"/>
              </a:rPr>
              <a:t>of the week?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8250" y="4085003"/>
            <a:ext cx="652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All on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different days </a:t>
            </a:r>
            <a:r>
              <a:rPr lang="en-US" sz="2800" dirty="0">
                <a:solidFill>
                  <a:srgbClr val="000000"/>
                </a:solidFill>
                <a:latin typeface="Franklin Gothic Medium"/>
                <a:cs typeface="Franklin Gothic Medium"/>
              </a:rPr>
              <a:t>of the week</a:t>
            </a:r>
            <a:r>
              <a:rPr lang="en-US" sz="2800" dirty="0">
                <a:latin typeface="Franklin Gothic Medium"/>
                <a:cs typeface="Franklin Gothic Medium"/>
              </a:rPr>
              <a:t>?</a:t>
            </a:r>
          </a:p>
        </p:txBody>
      </p:sp>
      <p:pic>
        <p:nvPicPr>
          <p:cNvPr id="11" name="Picture 10" descr="Birthday-cake-clipart-with-streamer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2487902"/>
            <a:ext cx="844023" cy="1001383"/>
          </a:xfrm>
          <a:prstGeom prst="rect">
            <a:avLst/>
          </a:prstGeom>
        </p:spPr>
      </p:pic>
      <p:pic>
        <p:nvPicPr>
          <p:cNvPr id="14" name="Picture 13" descr="cake-clipar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2078" y="3097503"/>
            <a:ext cx="1048959" cy="646858"/>
          </a:xfrm>
          <a:prstGeom prst="rect">
            <a:avLst/>
          </a:prstGeom>
        </p:spPr>
      </p:pic>
      <p:pic>
        <p:nvPicPr>
          <p:cNvPr id="8" name="Picture 7" descr="edit(4108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77" y="2576099"/>
            <a:ext cx="817973" cy="798887"/>
          </a:xfrm>
          <a:prstGeom prst="rect">
            <a:avLst/>
          </a:prstGeom>
        </p:spPr>
      </p:pic>
      <p:pic>
        <p:nvPicPr>
          <p:cNvPr id="15" name="Picture 14" descr="Birthday-cake-clipart-with-streamer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92" y="4525070"/>
            <a:ext cx="844023" cy="1001383"/>
          </a:xfrm>
          <a:prstGeom prst="rect">
            <a:avLst/>
          </a:prstGeom>
        </p:spPr>
      </p:pic>
      <p:pic>
        <p:nvPicPr>
          <p:cNvPr id="16" name="Picture 15" descr="cake-clipar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6677" y="4818748"/>
            <a:ext cx="1048959" cy="646858"/>
          </a:xfrm>
          <a:prstGeom prst="rect">
            <a:avLst/>
          </a:prstGeom>
        </p:spPr>
      </p:pic>
      <p:pic>
        <p:nvPicPr>
          <p:cNvPr id="17" name="Picture 16" descr="edit(4108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9" y="4714866"/>
            <a:ext cx="817973" cy="7988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27200" y="2565988"/>
            <a:ext cx="606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		T		W		T		F		S		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27200" y="4686862"/>
            <a:ext cx="606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		T		W		T		F		S		S</a:t>
            </a:r>
          </a:p>
        </p:txBody>
      </p:sp>
    </p:spTree>
    <p:extLst>
      <p:ext uri="{BB962C8B-B14F-4D97-AF65-F5344CB8AC3E}">
        <p14:creationId xmlns:p14="http://schemas.microsoft.com/office/powerpoint/2010/main" val="40103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1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59932-165C-7849-9D3E-76A7C9C10C72}"/>
              </a:ext>
            </a:extLst>
          </p:cNvPr>
          <p:cNvSpPr txBox="1"/>
          <p:nvPr/>
        </p:nvSpPr>
        <p:spPr>
          <a:xfrm>
            <a:off x="940470" y="673048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a</a:t>
            </a:r>
            <a:r>
              <a:rPr lang="en-US" sz="2800" dirty="0">
                <a:latin typeface="Franklin Gothic Medium"/>
                <a:cs typeface="Franklin Gothic Medium"/>
              </a:rPr>
              <a:t> classical,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b</a:t>
            </a:r>
            <a:r>
              <a:rPr lang="en-US" sz="2800" dirty="0">
                <a:latin typeface="Franklin Gothic Medium"/>
                <a:cs typeface="Franklin Gothic Medium"/>
              </a:rPr>
              <a:t> jazz, and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c</a:t>
            </a:r>
            <a:r>
              <a:rPr lang="en-US" sz="2800" dirty="0">
                <a:latin typeface="Franklin Gothic Medium"/>
                <a:cs typeface="Franklin Gothic Medium"/>
              </a:rPr>
              <a:t> pop CDs are arranged at random.  What is the probability that all CDs of the same type are contiguous? </a:t>
            </a:r>
          </a:p>
        </p:txBody>
      </p:sp>
    </p:spTree>
    <p:extLst>
      <p:ext uri="{BB962C8B-B14F-4D97-AF65-F5344CB8AC3E}">
        <p14:creationId xmlns:p14="http://schemas.microsoft.com/office/powerpoint/2010/main" val="115474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CBC8-9FA3-0046-A519-D87F3499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6EAF2E-1847-3F4A-BF83-16C52635D502}"/>
              </a:ext>
            </a:extLst>
          </p:cNvPr>
          <p:cNvGrpSpPr/>
          <p:nvPr/>
        </p:nvGrpSpPr>
        <p:grpSpPr>
          <a:xfrm>
            <a:off x="394855" y="1374215"/>
            <a:ext cx="2250411" cy="861715"/>
            <a:chOff x="2681302" y="5399045"/>
            <a:chExt cx="2250411" cy="8617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54BD567-9D82-8F44-AB5D-C9261ED64CE9}"/>
                </a:ext>
              </a:extLst>
            </p:cNvPr>
            <p:cNvCxnSpPr/>
            <p:nvPr/>
          </p:nvCxnSpPr>
          <p:spPr>
            <a:xfrm>
              <a:off x="3707835" y="5860710"/>
              <a:ext cx="1118165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668FA3-5437-9242-8EAB-CBEBFD41E130}"/>
                </a:ext>
              </a:extLst>
            </p:cNvPr>
            <p:cNvSpPr txBox="1"/>
            <p:nvPr/>
          </p:nvSpPr>
          <p:spPr>
            <a:xfrm>
              <a:off x="4059760" y="5399045"/>
              <a:ext cx="4090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4FFC03-B865-A54C-9B3D-840F75FCC4E2}"/>
                </a:ext>
              </a:extLst>
            </p:cNvPr>
            <p:cNvSpPr txBox="1"/>
            <p:nvPr/>
          </p:nvSpPr>
          <p:spPr>
            <a:xfrm>
              <a:off x="3627960" y="5799095"/>
              <a:ext cx="1303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k</a:t>
              </a:r>
              <a:r>
                <a:rPr lang="en-US" sz="2400" dirty="0">
                  <a:latin typeface="Garamond"/>
                  <a:cs typeface="Garamond"/>
                </a:rPr>
                <a:t>! (</a:t>
              </a:r>
              <a:r>
                <a:rPr lang="en-US" sz="24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- </a:t>
              </a:r>
              <a:r>
                <a:rPr lang="en-US" sz="2400" i="1" dirty="0">
                  <a:latin typeface="Garamond"/>
                  <a:cs typeface="Garamond"/>
                </a:rPr>
                <a:t>k</a:t>
              </a:r>
              <a:r>
                <a:rPr lang="en-US" sz="2400" dirty="0">
                  <a:latin typeface="Garamond"/>
                  <a:cs typeface="Garamond"/>
                </a:rPr>
                <a:t>)!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30BCBC-1F53-384B-A8F4-BB3915F84E1F}"/>
                </a:ext>
              </a:extLst>
            </p:cNvPr>
            <p:cNvGrpSpPr/>
            <p:nvPr/>
          </p:nvGrpSpPr>
          <p:grpSpPr>
            <a:xfrm>
              <a:off x="2681302" y="5441487"/>
              <a:ext cx="745456" cy="749541"/>
              <a:chOff x="2681302" y="5441487"/>
              <a:chExt cx="745456" cy="7495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B1E521-77B8-4B4F-8282-61B2127524EF}"/>
                  </a:ext>
                </a:extLst>
              </p:cNvPr>
              <p:cNvSpPr txBox="1"/>
              <p:nvPr/>
            </p:nvSpPr>
            <p:spPr>
              <a:xfrm>
                <a:off x="2870152" y="5441487"/>
                <a:ext cx="332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Garamond"/>
                    <a:cs typeface="Garamond"/>
                  </a:rPr>
                  <a:t>n</a:t>
                </a:r>
                <a:r>
                  <a:rPr lang="en-US" sz="2400" dirty="0">
                    <a:latin typeface="Garamond"/>
                    <a:cs typeface="Garamond"/>
                  </a:rPr>
                  <a:t> 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B5E42F-E4A2-284C-BA7F-7F7771FCCB48}"/>
                  </a:ext>
                </a:extLst>
              </p:cNvPr>
              <p:cNvSpPr/>
              <p:nvPr/>
            </p:nvSpPr>
            <p:spPr>
              <a:xfrm>
                <a:off x="2857501" y="5729363"/>
                <a:ext cx="361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latin typeface="Garamond"/>
                    <a:cs typeface="Garamond"/>
                  </a:rPr>
                  <a:t>k</a:t>
                </a:r>
                <a:endParaRPr lang="en-US" sz="24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F61038-A663-074D-B34D-167073D90B02}"/>
                  </a:ext>
                </a:extLst>
              </p:cNvPr>
              <p:cNvSpPr/>
              <p:nvPr/>
            </p:nvSpPr>
            <p:spPr>
              <a:xfrm>
                <a:off x="2681302" y="5475355"/>
                <a:ext cx="3385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latin typeface="Garamond"/>
                    <a:cs typeface="Garamond"/>
                  </a:rPr>
                  <a:t>(</a:t>
                </a:r>
                <a:endParaRPr lang="en-US" sz="36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7274F0-E5FC-ED4F-9012-B5AD0C7B5DD7}"/>
                  </a:ext>
                </a:extLst>
              </p:cNvPr>
              <p:cNvSpPr/>
              <p:nvPr/>
            </p:nvSpPr>
            <p:spPr>
              <a:xfrm>
                <a:off x="3081867" y="5475185"/>
                <a:ext cx="34489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latin typeface="Garamond"/>
                    <a:cs typeface="Garamond"/>
                  </a:rPr>
                  <a:t>)</a:t>
                </a:r>
                <a:endParaRPr lang="en-US" sz="36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A4D0A5-5ABB-174C-9855-3C1C6780FB15}"/>
                </a:ext>
              </a:extLst>
            </p:cNvPr>
            <p:cNvSpPr txBox="1"/>
            <p:nvPr/>
          </p:nvSpPr>
          <p:spPr>
            <a:xfrm>
              <a:off x="3284167" y="5610657"/>
              <a:ext cx="389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=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974DAE-DAE8-3842-AD70-2D6A5E74EDEB}"/>
              </a:ext>
            </a:extLst>
          </p:cNvPr>
          <p:cNvSpPr txBox="1"/>
          <p:nvPr/>
        </p:nvSpPr>
        <p:spPr>
          <a:xfrm>
            <a:off x="2822618" y="1578980"/>
            <a:ext cx="595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is the number of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2800" dirty="0">
                <a:latin typeface="Franklin Gothic Medium"/>
                <a:cs typeface="Franklin Gothic Medium"/>
              </a:rPr>
              <a:t>-subsets of an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-set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BB39AD-F971-5442-90E3-4F532EFCECCA}"/>
              </a:ext>
            </a:extLst>
          </p:cNvPr>
          <p:cNvSpPr txBox="1"/>
          <p:nvPr/>
        </p:nvSpPr>
        <p:spPr>
          <a:xfrm>
            <a:off x="457200" y="2724364"/>
            <a:ext cx="7923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how many ways can you partition an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dirty="0">
                <a:latin typeface="Franklin Gothic Medium"/>
                <a:cs typeface="Franklin Gothic Medium"/>
              </a:rPr>
              <a:t>-set into </a:t>
            </a:r>
            <a:br>
              <a:rPr lang="en-US" sz="2800" dirty="0">
                <a:latin typeface="Franklin Gothic Medium"/>
                <a:cs typeface="Franklin Gothic Medium"/>
              </a:rPr>
            </a:br>
            <a:r>
              <a:rPr lang="en-US" sz="2800" dirty="0">
                <a:latin typeface="Franklin Gothic Medium"/>
                <a:cs typeface="Franklin Gothic Medium"/>
              </a:rPr>
              <a:t>three subsets of sizes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1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2</a:t>
            </a:r>
            <a:r>
              <a:rPr lang="en-US" sz="2800" dirty="0">
                <a:latin typeface="Franklin Gothic Medium"/>
                <a:cs typeface="Franklin Gothic Medium"/>
              </a:rPr>
              <a:t>, </a:t>
            </a:r>
            <a:r>
              <a:rPr lang="en-US" sz="28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2800" baseline="-25000" dirty="0">
                <a:latin typeface="Garamond" panose="02020404030301010803" pitchFamily="18" charset="0"/>
                <a:cs typeface="Franklin Gothic Medium"/>
              </a:rPr>
              <a:t>3</a:t>
            </a:r>
            <a:r>
              <a:rPr lang="en-US" sz="2800" dirty="0">
                <a:latin typeface="Franklin Gothic Medium"/>
                <a:cs typeface="Franklin Gothic Medium"/>
              </a:rPr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40400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29A9-BCF7-5240-A2F7-69C99561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arrangements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AF2551-F831-3341-9D3B-530B500D5E3F}"/>
              </a:ext>
            </a:extLst>
          </p:cNvPr>
          <p:cNvGrpSpPr/>
          <p:nvPr/>
        </p:nvGrpSpPr>
        <p:grpSpPr>
          <a:xfrm>
            <a:off x="1500686" y="1193628"/>
            <a:ext cx="1010369" cy="1123776"/>
            <a:chOff x="2569792" y="5441487"/>
            <a:chExt cx="1010369" cy="1123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4CDF0-3C23-DB48-B66A-5A23A2FC7B44}"/>
                </a:ext>
              </a:extLst>
            </p:cNvPr>
            <p:cNvSpPr txBox="1"/>
            <p:nvPr/>
          </p:nvSpPr>
          <p:spPr>
            <a:xfrm>
              <a:off x="2870152" y="5441487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8BEB7F-C3F8-7D45-BB03-CA14BDE85FB0}"/>
                </a:ext>
              </a:extLst>
            </p:cNvPr>
            <p:cNvSpPr/>
            <p:nvPr/>
          </p:nvSpPr>
          <p:spPr>
            <a:xfrm>
              <a:off x="2824047" y="5918932"/>
              <a:ext cx="4251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k</a:t>
              </a:r>
              <a:endParaRPr lang="en-US" sz="36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E68094-5668-9D4E-B339-1C24B0A7539A}"/>
                </a:ext>
              </a:extLst>
            </p:cNvPr>
            <p:cNvSpPr/>
            <p:nvPr/>
          </p:nvSpPr>
          <p:spPr>
            <a:xfrm>
              <a:off x="2569792" y="547535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(</a:t>
              </a:r>
              <a:endParaRPr lang="en-US" sz="6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52371-1189-2A43-A43B-AFF77FB11833}"/>
                </a:ext>
              </a:extLst>
            </p:cNvPr>
            <p:cNvSpPr/>
            <p:nvPr/>
          </p:nvSpPr>
          <p:spPr>
            <a:xfrm>
              <a:off x="3171075" y="547518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)</a:t>
              </a:r>
              <a:endParaRPr lang="en-US" sz="6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823700-E3DE-6A44-8FBA-1004EC10DD59}"/>
              </a:ext>
            </a:extLst>
          </p:cNvPr>
          <p:cNvSpPr txBox="1"/>
          <p:nvPr/>
        </p:nvSpPr>
        <p:spPr>
          <a:xfrm>
            <a:off x="3952186" y="1364711"/>
            <a:ext cx="374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3200" dirty="0">
                <a:latin typeface="Franklin Gothic Medium"/>
                <a:cs typeface="Franklin Gothic Medium"/>
              </a:rPr>
              <a:t>-subsets of an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Franklin Gothic Medium"/>
                <a:cs typeface="Franklin Gothic Medium"/>
              </a:rPr>
              <a:t>-set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66077-FE85-5E43-A5D6-8E78126FC4DE}"/>
              </a:ext>
            </a:extLst>
          </p:cNvPr>
          <p:cNvSpPr txBox="1"/>
          <p:nvPr/>
        </p:nvSpPr>
        <p:spPr>
          <a:xfrm>
            <a:off x="3952186" y="2101733"/>
            <a:ext cx="4585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arrangements of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 </a:t>
            </a:r>
            <a:r>
              <a:rPr lang="en-US" sz="3200" dirty="0">
                <a:latin typeface="Franklin Gothic Medium"/>
                <a:cs typeface="Franklin Gothic Medium"/>
              </a:rPr>
              <a:t>white 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and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-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k</a:t>
            </a:r>
            <a:r>
              <a:rPr lang="en-US" sz="3200" dirty="0">
                <a:latin typeface="Franklin Gothic Medium"/>
                <a:cs typeface="Franklin Gothic Medium"/>
              </a:rPr>
              <a:t> black balls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51578-B65D-E34D-BE05-F0247CD03433}"/>
              </a:ext>
            </a:extLst>
          </p:cNvPr>
          <p:cNvGrpSpPr/>
          <p:nvPr/>
        </p:nvGrpSpPr>
        <p:grpSpPr>
          <a:xfrm>
            <a:off x="909671" y="3665483"/>
            <a:ext cx="2248157" cy="1123776"/>
            <a:chOff x="2569792" y="5441487"/>
            <a:chExt cx="2248157" cy="112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A82F15-198B-504D-9B39-F3E1C310B04E}"/>
                </a:ext>
              </a:extLst>
            </p:cNvPr>
            <p:cNvSpPr txBox="1"/>
            <p:nvPr/>
          </p:nvSpPr>
          <p:spPr>
            <a:xfrm>
              <a:off x="3494621" y="5441487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2400" dirty="0">
                  <a:latin typeface="Garamond"/>
                  <a:cs typeface="Garamond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78EA26-09C6-D643-872D-6C50880296A2}"/>
                </a:ext>
              </a:extLst>
            </p:cNvPr>
            <p:cNvSpPr/>
            <p:nvPr/>
          </p:nvSpPr>
          <p:spPr>
            <a:xfrm>
              <a:off x="2824047" y="5918932"/>
              <a:ext cx="169469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i="1" dirty="0">
                  <a:latin typeface="Garamond"/>
                  <a:cs typeface="Garamond"/>
                </a:rPr>
                <a:t>n</a:t>
              </a:r>
              <a:r>
                <a:rPr lang="en-US" sz="3600" baseline="-25000" dirty="0">
                  <a:latin typeface="Garamond"/>
                  <a:cs typeface="Garamond"/>
                </a:rPr>
                <a:t>1</a:t>
              </a:r>
              <a:r>
                <a:rPr lang="en-US" sz="3600" i="1" dirty="0">
                  <a:latin typeface="Garamond"/>
                  <a:cs typeface="Garamond"/>
                </a:rPr>
                <a:t>, …, </a:t>
              </a:r>
              <a:r>
                <a:rPr lang="en-US" sz="3600" i="1" dirty="0" err="1">
                  <a:latin typeface="Garamond"/>
                  <a:cs typeface="Garamond"/>
                </a:rPr>
                <a:t>n</a:t>
              </a:r>
              <a:r>
                <a:rPr lang="en-US" sz="3600" i="1" baseline="-25000" dirty="0" err="1">
                  <a:latin typeface="Garamond"/>
                  <a:cs typeface="Garamond"/>
                </a:rPr>
                <a:t>t</a:t>
              </a:r>
              <a:endParaRPr lang="en-US" sz="3600" baseline="-250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B04B92-6739-DB4C-9C9D-437B3EA9FFEF}"/>
                </a:ext>
              </a:extLst>
            </p:cNvPr>
            <p:cNvSpPr/>
            <p:nvPr/>
          </p:nvSpPr>
          <p:spPr>
            <a:xfrm>
              <a:off x="2569792" y="547535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(</a:t>
              </a:r>
              <a:endParaRPr lang="en-US" sz="6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C5CFFB-0013-334E-9BDA-6C50525B0096}"/>
                </a:ext>
              </a:extLst>
            </p:cNvPr>
            <p:cNvSpPr/>
            <p:nvPr/>
          </p:nvSpPr>
          <p:spPr>
            <a:xfrm>
              <a:off x="4408863" y="5475185"/>
              <a:ext cx="40908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Garamond"/>
                  <a:cs typeface="Garamond"/>
                </a:rPr>
                <a:t>)</a:t>
              </a:r>
              <a:endParaRPr lang="en-US" sz="60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D3A1EC1-5DD9-A546-95DF-C649F134F782}"/>
              </a:ext>
            </a:extLst>
          </p:cNvPr>
          <p:cNvSpPr txBox="1"/>
          <p:nvPr/>
        </p:nvSpPr>
        <p:spPr>
          <a:xfrm>
            <a:off x="3952185" y="3814629"/>
            <a:ext cx="4620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partitions of an 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n</a:t>
            </a:r>
            <a:r>
              <a:rPr lang="en-US" sz="3200" dirty="0">
                <a:latin typeface="Franklin Gothic Medium"/>
                <a:cs typeface="Franklin Gothic Medium"/>
              </a:rPr>
              <a:t>-set into</a:t>
            </a:r>
          </a:p>
          <a:p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t</a:t>
            </a:r>
            <a:r>
              <a:rPr lang="en-US" sz="3200" dirty="0">
                <a:latin typeface="Franklin Gothic Medium"/>
                <a:cs typeface="Franklin Gothic Medium"/>
              </a:rPr>
              <a:t> subsets of sizes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baseline="-25000" dirty="0">
                <a:latin typeface="Garamond"/>
                <a:cs typeface="Garamond"/>
              </a:rPr>
              <a:t>1</a:t>
            </a:r>
            <a:r>
              <a:rPr lang="en-US" sz="3200" i="1" dirty="0">
                <a:latin typeface="Garamond"/>
                <a:cs typeface="Garamond"/>
              </a:rPr>
              <a:t>, …, </a:t>
            </a:r>
            <a:r>
              <a:rPr lang="en-US" sz="3200" i="1" dirty="0" err="1">
                <a:latin typeface="Garamond"/>
                <a:cs typeface="Garamond"/>
              </a:rPr>
              <a:t>n</a:t>
            </a:r>
            <a:r>
              <a:rPr lang="en-US" sz="3200" i="1" baseline="-25000" dirty="0" err="1">
                <a:latin typeface="Garamond"/>
                <a:cs typeface="Garamond"/>
              </a:rPr>
              <a:t>t</a:t>
            </a:r>
            <a:endParaRPr lang="en-US" sz="32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18D96-221A-F442-8EA9-9021C4676F63}"/>
              </a:ext>
            </a:extLst>
          </p:cNvPr>
          <p:cNvSpPr txBox="1"/>
          <p:nvPr/>
        </p:nvSpPr>
        <p:spPr>
          <a:xfrm>
            <a:off x="3934456" y="5044094"/>
            <a:ext cx="4546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arrangements of </a:t>
            </a: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baseline="-25000" dirty="0">
                <a:latin typeface="Garamond"/>
                <a:cs typeface="Garamond"/>
              </a:rPr>
              <a:t>1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 red,</a:t>
            </a:r>
            <a:br>
              <a:rPr lang="en-US" sz="3200" dirty="0">
                <a:latin typeface="Franklin Gothic Medium" panose="020B0603020102020204" pitchFamily="34" charset="0"/>
                <a:cs typeface="Garamond"/>
              </a:rPr>
            </a:br>
            <a:r>
              <a:rPr lang="en-US" sz="3200" i="1" dirty="0">
                <a:latin typeface="Garamond"/>
                <a:cs typeface="Garamond"/>
              </a:rPr>
              <a:t>n</a:t>
            </a:r>
            <a:r>
              <a:rPr lang="en-US" sz="3200" i="1" baseline="-25000" dirty="0">
                <a:latin typeface="Garamond"/>
                <a:cs typeface="Garamond"/>
              </a:rPr>
              <a:t>2</a:t>
            </a:r>
            <a:r>
              <a:rPr lang="en-US" sz="3200" i="1" dirty="0">
                <a:latin typeface="Garamond"/>
                <a:cs typeface="Garamond"/>
              </a:rPr>
              <a:t> 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blue, </a:t>
            </a:r>
            <a:r>
              <a:rPr lang="en-US" sz="3200" dirty="0">
                <a:latin typeface="Garamond" panose="02020404030301010803" pitchFamily="18" charset="0"/>
                <a:cs typeface="Garamond"/>
              </a:rPr>
              <a:t>…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, </a:t>
            </a:r>
            <a:r>
              <a:rPr lang="en-US" sz="3200" i="1" dirty="0" err="1">
                <a:latin typeface="Garamond"/>
                <a:cs typeface="Garamond"/>
              </a:rPr>
              <a:t>n</a:t>
            </a:r>
            <a:r>
              <a:rPr lang="en-US" sz="3200" i="1" baseline="-25000" dirty="0" err="1">
                <a:latin typeface="Garamond"/>
                <a:cs typeface="Garamond"/>
              </a:rPr>
              <a:t>t</a:t>
            </a:r>
            <a:r>
              <a:rPr lang="en-US" sz="3200" dirty="0">
                <a:latin typeface="Franklin Gothic Medium" panose="020B0603020102020204" pitchFamily="34" charset="0"/>
                <a:cs typeface="Garamond"/>
              </a:rPr>
              <a:t> green balls 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52133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929F1-A1D1-294E-B949-A4A49354C444}"/>
              </a:ext>
            </a:extLst>
          </p:cNvPr>
          <p:cNvSpPr txBox="1"/>
          <p:nvPr/>
        </p:nvSpPr>
        <p:spPr>
          <a:xfrm>
            <a:off x="940470" y="766036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urn has 10 white balls and 20 black balls. You draw two at random. What is the probability that their colors are different?</a:t>
            </a:r>
          </a:p>
        </p:txBody>
      </p:sp>
    </p:spTree>
    <p:extLst>
      <p:ext uri="{BB962C8B-B14F-4D97-AF65-F5344CB8AC3E}">
        <p14:creationId xmlns:p14="http://schemas.microsoft.com/office/powerpoint/2010/main" val="389629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60567-FBA1-8642-9C46-B7018BA9B658}"/>
              </a:ext>
            </a:extLst>
          </p:cNvPr>
          <p:cNvSpPr txBox="1"/>
          <p:nvPr/>
        </p:nvSpPr>
        <p:spPr>
          <a:xfrm>
            <a:off x="940470" y="766036"/>
            <a:ext cx="7263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12 HK and 4 mainland students are randomly split into four groups of 4.  What is the probability that each group has a mainlander?</a:t>
            </a:r>
          </a:p>
        </p:txBody>
      </p:sp>
    </p:spTree>
    <p:extLst>
      <p:ext uri="{BB962C8B-B14F-4D97-AF65-F5344CB8AC3E}">
        <p14:creationId xmlns:p14="http://schemas.microsoft.com/office/powerpoint/2010/main" val="3382955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4293" y="13866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126" y="13866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80196" y="16620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3415409" y="1458267"/>
            <a:ext cx="4514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a pair of antennas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each can be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working</a:t>
            </a:r>
            <a:r>
              <a:rPr lang="en-US" sz="2400" dirty="0">
                <a:latin typeface="Franklin Gothic Medium"/>
                <a:cs typeface="Franklin Gothic Medium"/>
              </a:rPr>
              <a:t> or </a:t>
            </a:r>
            <a:r>
              <a:rPr lang="en-US" sz="24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defective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1759" y="2358082"/>
            <a:ext cx="307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</a:t>
            </a:r>
            <a:r>
              <a:rPr lang="en-US" sz="2400">
                <a:latin typeface="Garamond"/>
                <a:cs typeface="Garamond"/>
              </a:rPr>
              <a:t>{ </a:t>
            </a:r>
            <a:r>
              <a:rPr lang="en-US" sz="2400">
                <a:latin typeface="Courier New"/>
                <a:cs typeface="Courier New"/>
              </a:rPr>
              <a:t>WW</a:t>
            </a:r>
            <a:r>
              <a:rPr lang="en-US" sz="2400">
                <a:latin typeface="Garamond"/>
                <a:cs typeface="Garamond"/>
              </a:rPr>
              <a:t>, </a:t>
            </a:r>
            <a:r>
              <a:rPr lang="en-US" sz="2400">
                <a:latin typeface="Courier New"/>
                <a:cs typeface="Courier New"/>
              </a:rPr>
              <a:t>WD</a:t>
            </a:r>
            <a:r>
              <a:rPr lang="en-US" sz="2400">
                <a:latin typeface="Garamond"/>
                <a:cs typeface="Garamond"/>
              </a:rPr>
              <a:t>, </a:t>
            </a:r>
            <a:r>
              <a:rPr lang="en-US" sz="2400">
                <a:latin typeface="Courier New"/>
                <a:cs typeface="Courier New"/>
              </a:rPr>
              <a:t>DW</a:t>
            </a:r>
            <a:r>
              <a:rPr lang="en-US" sz="2400">
                <a:latin typeface="Garamond"/>
                <a:cs typeface="Garamond"/>
              </a:rPr>
              <a:t>, </a:t>
            </a:r>
            <a:r>
              <a:rPr lang="en-US" sz="2400">
                <a:latin typeface="Courier New"/>
                <a:cs typeface="Courier New"/>
              </a:rPr>
              <a:t>DD</a:t>
            </a:r>
            <a:r>
              <a:rPr lang="en-US" sz="2400">
                <a:latin typeface="Garamond"/>
                <a:cs typeface="Garamond"/>
              </a:rPr>
              <a:t> </a:t>
            </a:r>
            <a:r>
              <a:rPr lang="en-US" sz="24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" y="293765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0604" y="294400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Each antenna defective 10% of the time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3304" y="3397378"/>
            <a:ext cx="639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Defects are “independent”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3625" y="3920598"/>
            <a:ext cx="2123899" cy="722173"/>
            <a:chOff x="4023625" y="3920598"/>
            <a:chExt cx="2123899" cy="722173"/>
          </a:xfrm>
        </p:grpSpPr>
        <p:sp>
          <p:nvSpPr>
            <p:cNvPr id="12" name="TextBox 11"/>
            <p:cNvSpPr txBox="1"/>
            <p:nvPr/>
          </p:nvSpPr>
          <p:spPr>
            <a:xfrm>
              <a:off x="4036325" y="4241898"/>
              <a:ext cx="481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.81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49296" y="4241898"/>
              <a:ext cx="481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.09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68555" y="4242661"/>
              <a:ext cx="481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.09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81588" y="4241898"/>
              <a:ext cx="481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.01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23625" y="3920598"/>
              <a:ext cx="21238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57200" y="4680108"/>
            <a:ext cx="152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3304" y="4680108"/>
            <a:ext cx="6390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Dependent defects: </a:t>
            </a:r>
            <a:r>
              <a:rPr lang="en-US" sz="2800" dirty="0" err="1">
                <a:latin typeface="Franklin Gothic Medium"/>
                <a:cs typeface="Franklin Gothic Medium"/>
              </a:rPr>
              <a:t>e.g</a:t>
            </a:r>
            <a:r>
              <a:rPr lang="en-US" sz="2800" dirty="0">
                <a:latin typeface="Franklin Gothic Medium"/>
                <a:cs typeface="Franklin Gothic Medium"/>
              </a:rPr>
              <a:t> both antennas use same power supply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3625" y="5571598"/>
            <a:ext cx="2123899" cy="722173"/>
            <a:chOff x="4023625" y="5571598"/>
            <a:chExt cx="2123899" cy="722173"/>
          </a:xfrm>
        </p:grpSpPr>
        <p:sp>
          <p:nvSpPr>
            <p:cNvPr id="22" name="TextBox 21"/>
            <p:cNvSpPr txBox="1"/>
            <p:nvPr/>
          </p:nvSpPr>
          <p:spPr>
            <a:xfrm>
              <a:off x="4106175" y="5892898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.9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8196" y="5892898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70155" y="5893661"/>
              <a:ext cx="304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32388" y="5892898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aramond"/>
                  <a:cs typeface="Garamond"/>
                </a:rPr>
                <a:t>.1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23625" y="5571598"/>
              <a:ext cx="21238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</a:t>
              </a:r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  </a:t>
              </a:r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03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1625" y="2857642"/>
            <a:ext cx="11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Alice</a:t>
            </a:r>
          </a:p>
        </p:txBody>
      </p:sp>
      <p:pic>
        <p:nvPicPr>
          <p:cNvPr id="16" name="Picture 15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8" y="3012414"/>
            <a:ext cx="2257678" cy="1812182"/>
          </a:xfrm>
          <a:prstGeom prst="rect">
            <a:avLst/>
          </a:prstGeom>
        </p:spPr>
      </p:pic>
      <p:pic>
        <p:nvPicPr>
          <p:cNvPr id="17" name="Picture 16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4" y="2772392"/>
            <a:ext cx="2257678" cy="1812182"/>
          </a:xfrm>
          <a:prstGeom prst="rect">
            <a:avLst/>
          </a:prstGeom>
        </p:spPr>
      </p:pic>
      <p:pic>
        <p:nvPicPr>
          <p:cNvPr id="18" name="Picture 17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63" y="3029292"/>
            <a:ext cx="2257678" cy="1812182"/>
          </a:xfrm>
          <a:prstGeom prst="rect">
            <a:avLst/>
          </a:prstGeom>
        </p:spPr>
      </p:pic>
      <p:pic>
        <p:nvPicPr>
          <p:cNvPr id="19" name="Picture 18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26" y="2772392"/>
            <a:ext cx="2257678" cy="1812182"/>
          </a:xfrm>
          <a:prstGeom prst="rect">
            <a:avLst/>
          </a:prstGeom>
        </p:spPr>
      </p:pic>
      <p:pic>
        <p:nvPicPr>
          <p:cNvPr id="25" name="Picture 24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414266"/>
            <a:ext cx="580009" cy="529514"/>
          </a:xfrm>
          <a:prstGeom prst="rect">
            <a:avLst/>
          </a:prstGeom>
        </p:spPr>
      </p:pic>
      <p:pic>
        <p:nvPicPr>
          <p:cNvPr id="29" name="Picture 28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96" y="2543403"/>
            <a:ext cx="412739" cy="1005349"/>
          </a:xfrm>
          <a:prstGeom prst="rect">
            <a:avLst/>
          </a:prstGeom>
        </p:spPr>
      </p:pic>
      <p:pic>
        <p:nvPicPr>
          <p:cNvPr id="30" name="Picture 29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7793" y="2269717"/>
            <a:ext cx="412739" cy="10053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24727" y="2904170"/>
            <a:ext cx="95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Bob</a:t>
            </a:r>
          </a:p>
        </p:txBody>
      </p:sp>
      <p:pic>
        <p:nvPicPr>
          <p:cNvPr id="32" name="Picture 31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17" y="2460794"/>
            <a:ext cx="580009" cy="529514"/>
          </a:xfrm>
          <a:prstGeom prst="rect">
            <a:avLst/>
          </a:prstGeom>
        </p:spPr>
      </p:pic>
      <p:pic>
        <p:nvPicPr>
          <p:cNvPr id="33" name="Picture 32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276" y="2561350"/>
            <a:ext cx="412739" cy="1005349"/>
          </a:xfrm>
          <a:prstGeom prst="rect">
            <a:avLst/>
          </a:prstGeom>
        </p:spPr>
      </p:pic>
      <p:pic>
        <p:nvPicPr>
          <p:cNvPr id="34" name="Picture 33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64" y="2287664"/>
            <a:ext cx="412739" cy="100534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83726" y="5655547"/>
            <a:ext cx="6141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Some relay antennas may be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defective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31346" y="2690624"/>
            <a:ext cx="830559" cy="733778"/>
            <a:chOff x="5246626" y="997185"/>
            <a:chExt cx="830559" cy="73377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1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550" y="1229983"/>
            <a:ext cx="596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1: </a:t>
            </a:r>
            <a:r>
              <a:rPr lang="en-US" sz="3600" dirty="0">
                <a:latin typeface="Franklin Gothic Medium"/>
                <a:cs typeface="Franklin Gothic Medium"/>
              </a:rPr>
              <a:t>Use common sense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15073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If there is no reason to favor one outcome over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another, assign same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probability to both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7700" y="2841220"/>
            <a:ext cx="4254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aramond"/>
                <a:cs typeface="Garamond"/>
              </a:rPr>
              <a:t>    </a:t>
            </a:r>
            <a:r>
              <a:rPr lang="en-US" sz="2000" i="1" dirty="0">
                <a:latin typeface="Garamond"/>
                <a:cs typeface="Garamond"/>
              </a:rPr>
              <a:t>S</a:t>
            </a:r>
            <a:r>
              <a:rPr lang="en-US" sz="2000" dirty="0">
                <a:latin typeface="Garamond"/>
                <a:cs typeface="Garamond"/>
              </a:rPr>
              <a:t> = { 	</a:t>
            </a:r>
            <a:r>
              <a:rPr lang="en-US" sz="2000" dirty="0">
                <a:latin typeface="Courier New"/>
                <a:cs typeface="Courier New"/>
              </a:rPr>
              <a:t>11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12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13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14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15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16</a:t>
            </a:r>
            <a:r>
              <a:rPr lang="en-US" sz="2000" dirty="0">
                <a:latin typeface="Garamond"/>
                <a:cs typeface="Garamond"/>
              </a:rPr>
              <a:t>,</a:t>
            </a:r>
          </a:p>
          <a:p>
            <a:r>
              <a:rPr lang="en-US" sz="2000" dirty="0">
                <a:latin typeface="Garamond"/>
                <a:cs typeface="Garamond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21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22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23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24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25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26</a:t>
            </a:r>
            <a:r>
              <a:rPr lang="en-US" sz="2000" dirty="0">
                <a:latin typeface="Garamond"/>
                <a:cs typeface="Garamond"/>
              </a:rPr>
              <a:t>,</a:t>
            </a:r>
          </a:p>
          <a:p>
            <a:r>
              <a:rPr lang="en-US" sz="2000" dirty="0">
                <a:latin typeface="Courier New"/>
                <a:cs typeface="Courier New"/>
              </a:rPr>
              <a:t>		31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32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33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34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35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36</a:t>
            </a:r>
            <a:r>
              <a:rPr lang="en-US" sz="2000" dirty="0">
                <a:latin typeface="Garamond"/>
                <a:cs typeface="Garamond"/>
              </a:rPr>
              <a:t>,</a:t>
            </a:r>
          </a:p>
          <a:p>
            <a:r>
              <a:rPr lang="en-US" sz="2000" dirty="0">
                <a:latin typeface="Garamond"/>
                <a:cs typeface="Garamond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41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42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43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44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45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46</a:t>
            </a:r>
            <a:r>
              <a:rPr lang="en-US" sz="2000" dirty="0">
                <a:latin typeface="Garamond"/>
                <a:cs typeface="Garamond"/>
              </a:rPr>
              <a:t>,</a:t>
            </a:r>
          </a:p>
          <a:p>
            <a:r>
              <a:rPr lang="en-US" sz="2000" dirty="0">
                <a:latin typeface="Garamond"/>
                <a:cs typeface="Garamond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51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52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53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54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55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56</a:t>
            </a:r>
            <a:r>
              <a:rPr lang="en-US" sz="2000" dirty="0">
                <a:latin typeface="Garamond"/>
                <a:cs typeface="Garamond"/>
              </a:rPr>
              <a:t>,</a:t>
            </a:r>
          </a:p>
          <a:p>
            <a:r>
              <a:rPr lang="en-US" sz="2000" dirty="0">
                <a:latin typeface="Garamond"/>
                <a:cs typeface="Garamond"/>
              </a:rPr>
              <a:t>		</a:t>
            </a:r>
            <a:r>
              <a:rPr lang="en-US" sz="2000" dirty="0">
                <a:latin typeface="Courier New"/>
                <a:cs typeface="Courier New"/>
              </a:rPr>
              <a:t>61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62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63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64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65</a:t>
            </a:r>
            <a:r>
              <a:rPr lang="en-US" sz="2000" dirty="0">
                <a:latin typeface="Garamond"/>
                <a:cs typeface="Garamond"/>
              </a:rPr>
              <a:t>, </a:t>
            </a:r>
            <a:r>
              <a:rPr lang="en-US" sz="2000" dirty="0">
                <a:latin typeface="Courier New"/>
                <a:cs typeface="Courier New"/>
              </a:rPr>
              <a:t>66</a:t>
            </a:r>
            <a:r>
              <a:rPr lang="en-US" sz="2000" dirty="0">
                <a:latin typeface="Garamond"/>
                <a:cs typeface="Garamond"/>
              </a:rPr>
              <a:t>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6250" y="3798194"/>
            <a:ext cx="4527550" cy="957646"/>
            <a:chOff x="476250" y="3798194"/>
            <a:chExt cx="4527550" cy="957646"/>
          </a:xfrm>
        </p:grpSpPr>
        <p:pic>
          <p:nvPicPr>
            <p:cNvPr id="10" name="Picture 9" descr="Dice-2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363" y="3798194"/>
              <a:ext cx="539750" cy="539750"/>
            </a:xfrm>
            <a:prstGeom prst="rect">
              <a:avLst/>
            </a:prstGeom>
          </p:spPr>
        </p:pic>
        <p:pic>
          <p:nvPicPr>
            <p:cNvPr id="11" name="Picture 10" descr="Dice-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62" y="3801004"/>
              <a:ext cx="533401" cy="533401"/>
            </a:xfrm>
            <a:prstGeom prst="rect">
              <a:avLst/>
            </a:prstGeom>
          </p:spPr>
        </p:pic>
        <p:pic>
          <p:nvPicPr>
            <p:cNvPr id="12" name="Picture 11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850" y="3801733"/>
              <a:ext cx="539750" cy="539750"/>
            </a:xfrm>
            <a:prstGeom prst="rect">
              <a:avLst/>
            </a:prstGeom>
          </p:spPr>
        </p:pic>
        <p:pic>
          <p:nvPicPr>
            <p:cNvPr id="13" name="Picture 12" descr="Dice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3801733"/>
              <a:ext cx="539750" cy="5397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76250" y="3801733"/>
              <a:ext cx="4527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E.g.                and                </a:t>
              </a:r>
            </a:p>
            <a:p>
              <a:r>
                <a:rPr lang="en-US" sz="2800" dirty="0">
                  <a:latin typeface="Franklin Gothic Medium"/>
                  <a:cs typeface="Franklin Gothic Medium"/>
                </a:rPr>
                <a:t>should get same probability</a:t>
              </a:r>
            </a:p>
          </p:txBody>
        </p:sp>
      </p:grpSp>
      <p:pic>
        <p:nvPicPr>
          <p:cNvPr id="15" name="Picture 14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45" y="1117768"/>
            <a:ext cx="1006171" cy="1006171"/>
          </a:xfrm>
          <a:prstGeom prst="rect">
            <a:avLst/>
          </a:prstGeom>
        </p:spPr>
      </p:pic>
      <p:pic>
        <p:nvPicPr>
          <p:cNvPr id="16" name="Picture 15" descr="Die_Spire_01_48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3288">
            <a:off x="7526143" y="1219371"/>
            <a:ext cx="1006171" cy="10061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2600" y="4944733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So every outcome </a:t>
            </a:r>
            <a:r>
              <a:rPr lang="en-US" sz="2800" i="1" dirty="0">
                <a:latin typeface="Garamond"/>
                <a:cs typeface="Garamond"/>
              </a:rPr>
              <a:t>w</a:t>
            </a:r>
            <a:r>
              <a:rPr lang="en-US" sz="2800" dirty="0">
                <a:latin typeface="Franklin Gothic Medium"/>
                <a:cs typeface="Franklin Gothic Medium"/>
              </a:rPr>
              <a:t> in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Franklin Gothic Medium"/>
                <a:cs typeface="Franklin Gothic Medium"/>
              </a:rPr>
              <a:t> must be given probability </a:t>
            </a:r>
            <a:r>
              <a:rPr lang="en-US" sz="2800" dirty="0">
                <a:latin typeface="Garamond"/>
                <a:cs typeface="Garamond"/>
              </a:rPr>
              <a:t>1/|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| = 1/36</a:t>
            </a:r>
          </a:p>
        </p:txBody>
      </p:sp>
    </p:spTree>
    <p:extLst>
      <p:ext uri="{BB962C8B-B14F-4D97-AF65-F5344CB8AC3E}">
        <p14:creationId xmlns:p14="http://schemas.microsoft.com/office/powerpoint/2010/main" val="23943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unfair die</a:t>
            </a:r>
          </a:p>
        </p:txBody>
      </p:sp>
      <p:pic>
        <p:nvPicPr>
          <p:cNvPr id="6" name="Picture 5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7" y="1492502"/>
            <a:ext cx="3353424" cy="16381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49600" y="2463884"/>
            <a:ext cx="812801" cy="755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73500" y="1676484"/>
            <a:ext cx="165100" cy="571668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54200" y="1339934"/>
            <a:ext cx="1968500" cy="24765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0100" y="18950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 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>
                <a:latin typeface="Garamond"/>
                <a:cs typeface="Garamond"/>
              </a:rPr>
              <a:t>{ </a:t>
            </a:r>
            <a:r>
              <a:rPr lang="en-US" sz="2800">
                <a:latin typeface="Courier New"/>
                <a:cs typeface="Courier New"/>
              </a:rPr>
              <a:t>1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2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3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4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5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6</a:t>
            </a:r>
            <a:r>
              <a:rPr lang="en-US" sz="280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22" name="TextBox 21"/>
          <p:cNvSpPr txBox="1"/>
          <p:nvPr/>
        </p:nvSpPr>
        <p:spPr>
          <a:xfrm rot="378148">
            <a:off x="2501900" y="107511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2 cm</a:t>
            </a:r>
          </a:p>
        </p:txBody>
      </p:sp>
      <p:sp>
        <p:nvSpPr>
          <p:cNvPr id="23" name="TextBox 22"/>
          <p:cNvSpPr txBox="1"/>
          <p:nvPr/>
        </p:nvSpPr>
        <p:spPr>
          <a:xfrm rot="20705627">
            <a:off x="3883799" y="160073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4" name="TextBox 23"/>
          <p:cNvSpPr txBox="1"/>
          <p:nvPr/>
        </p:nvSpPr>
        <p:spPr>
          <a:xfrm rot="18996091">
            <a:off x="3253935" y="2736714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amond"/>
                <a:cs typeface="Garamond"/>
              </a:rPr>
              <a:t>1 cm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340136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Common sense model: </a:t>
            </a:r>
            <a:r>
              <a:rPr lang="en-US" sz="2800" dirty="0">
                <a:latin typeface="Franklin Gothic Medium"/>
                <a:cs typeface="Franklin Gothic Medium"/>
              </a:rPr>
              <a:t>Probability should be proportional to surface area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0302" y="4483100"/>
            <a:ext cx="6611248" cy="523220"/>
            <a:chOff x="710302" y="4483100"/>
            <a:chExt cx="6611248" cy="523220"/>
          </a:xfrm>
        </p:grpSpPr>
        <p:sp>
          <p:nvSpPr>
            <p:cNvPr id="26" name="TextBox 25"/>
            <p:cNvSpPr txBox="1"/>
            <p:nvPr/>
          </p:nvSpPr>
          <p:spPr>
            <a:xfrm>
              <a:off x="710302" y="45212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51117" y="4483100"/>
              <a:ext cx="30704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2	3	4	5	6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0302" y="5088870"/>
            <a:ext cx="6636648" cy="523220"/>
            <a:chOff x="710302" y="5088870"/>
            <a:chExt cx="6636648" cy="523220"/>
          </a:xfrm>
        </p:grpSpPr>
        <p:sp>
          <p:nvSpPr>
            <p:cNvPr id="27" name="TextBox 26"/>
            <p:cNvSpPr txBox="1"/>
            <p:nvPr/>
          </p:nvSpPr>
          <p:spPr>
            <a:xfrm>
              <a:off x="710302" y="5135265"/>
              <a:ext cx="2879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surface area (in </a:t>
              </a:r>
              <a:r>
                <a:rPr lang="en-US" sz="2400" dirty="0">
                  <a:latin typeface="Garamond"/>
                  <a:cs typeface="Garamond"/>
                </a:rPr>
                <a:t>cm</a:t>
              </a:r>
              <a:r>
                <a:rPr lang="en-US" sz="2400" baseline="30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Franklin Gothic Medium"/>
                  <a:cs typeface="Franklin Gothic Medium"/>
                </a:rPr>
                <a:t>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76517" y="5088870"/>
              <a:ext cx="30704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1	2	2	2	1	2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0302" y="5678110"/>
            <a:ext cx="6579498" cy="528420"/>
            <a:chOff x="710302" y="5678110"/>
            <a:chExt cx="6579498" cy="528420"/>
          </a:xfrm>
        </p:grpSpPr>
        <p:sp>
          <p:nvSpPr>
            <p:cNvPr id="28" name="TextBox 27"/>
            <p:cNvSpPr txBox="1"/>
            <p:nvPr/>
          </p:nvSpPr>
          <p:spPr>
            <a:xfrm>
              <a:off x="710302" y="574486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9367" y="5678110"/>
              <a:ext cx="30704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.1	.2	.2	.2	.1	.2</a:t>
              </a:r>
              <a:endParaRPr lang="en-US" sz="28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82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29983"/>
            <a:ext cx="691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2: </a:t>
            </a:r>
            <a:r>
              <a:rPr lang="en-US" sz="3600" dirty="0">
                <a:latin typeface="Franklin Gothic Medium"/>
                <a:cs typeface="Franklin Gothic Medium"/>
              </a:rPr>
              <a:t>Frequency of occurrence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6900" y="2023733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equal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fraction of times</a:t>
            </a:r>
            <a:r>
              <a:rPr lang="en-US" sz="2800" dirty="0">
                <a:latin typeface="Franklin Gothic Medium"/>
                <a:cs typeface="Franklin Gothic Medium"/>
              </a:rPr>
              <a:t> that it occurs when the experiment is performed many times under the same conditions.</a:t>
            </a:r>
          </a:p>
        </p:txBody>
      </p:sp>
    </p:spTree>
    <p:extLst>
      <p:ext uri="{BB962C8B-B14F-4D97-AF65-F5344CB8AC3E}">
        <p14:creationId xmlns:p14="http://schemas.microsoft.com/office/powerpoint/2010/main" val="294777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5" name="Picture 4" descr="Die_Spire_01_48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80" y="1238418"/>
            <a:ext cx="1006171" cy="1006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0150" y="1399770"/>
            <a:ext cx="386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/>
                <a:cs typeface="Garamond"/>
              </a:rPr>
              <a:t>    </a:t>
            </a:r>
            <a:r>
              <a:rPr lang="en-US" sz="2800" i="1" dirty="0">
                <a:latin typeface="Garamond"/>
                <a:cs typeface="Garamond"/>
              </a:rPr>
              <a:t>S</a:t>
            </a:r>
            <a:r>
              <a:rPr lang="en-US" sz="2800" dirty="0">
                <a:latin typeface="Garamond"/>
                <a:cs typeface="Garamond"/>
              </a:rPr>
              <a:t> = </a:t>
            </a:r>
            <a:r>
              <a:rPr lang="en-US" sz="2800">
                <a:latin typeface="Garamond"/>
                <a:cs typeface="Garamond"/>
              </a:rPr>
              <a:t>{ </a:t>
            </a:r>
            <a:r>
              <a:rPr lang="en-US" sz="2800">
                <a:latin typeface="Courier New"/>
                <a:cs typeface="Courier New"/>
              </a:rPr>
              <a:t>1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2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3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4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5</a:t>
            </a:r>
            <a:r>
              <a:rPr lang="en-US" sz="2800">
                <a:latin typeface="Garamond"/>
                <a:cs typeface="Garamond"/>
              </a:rPr>
              <a:t>, </a:t>
            </a:r>
            <a:r>
              <a:rPr lang="en-US" sz="2800">
                <a:latin typeface="Courier New"/>
                <a:cs typeface="Courier New"/>
              </a:rPr>
              <a:t>6</a:t>
            </a:r>
            <a:r>
              <a:rPr lang="en-US" sz="2800">
                <a:latin typeface="Garamond"/>
                <a:cs typeface="Garamond"/>
              </a:rPr>
              <a:t> </a:t>
            </a:r>
            <a:r>
              <a:rPr lang="en-US" sz="2800" dirty="0">
                <a:latin typeface="Garamond"/>
                <a:cs typeface="Garamond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2571750"/>
            <a:ext cx="197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 times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750" y="2986385"/>
            <a:ext cx="7816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44446163164351534251412664636216266362223241324453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5800" y="3716695"/>
            <a:ext cx="7797800" cy="523220"/>
            <a:chOff x="685800" y="3716695"/>
            <a:chExt cx="779780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685800" y="37338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24865" y="3716695"/>
              <a:ext cx="55587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5800" y="4170065"/>
            <a:ext cx="7924800" cy="523220"/>
            <a:chOff x="685800" y="4170065"/>
            <a:chExt cx="7924800" cy="523220"/>
          </a:xfrm>
        </p:grpSpPr>
        <p:sp>
          <p:nvSpPr>
            <p:cNvPr id="11" name="TextBox 10"/>
            <p:cNvSpPr txBox="1"/>
            <p:nvPr/>
          </p:nvSpPr>
          <p:spPr>
            <a:xfrm>
              <a:off x="685800" y="41891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50265" y="4170065"/>
              <a:ext cx="56603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		9		8		11		8		11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92150" y="4659015"/>
            <a:ext cx="7994650" cy="461665"/>
            <a:chOff x="692150" y="4659015"/>
            <a:chExt cx="799465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92150" y="46590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93115" y="4659015"/>
              <a:ext cx="57936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.14		.18		.16		.22		.16		.22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5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7700" y="2432050"/>
            <a:ext cx="7835900" cy="1276409"/>
            <a:chOff x="647700" y="2432050"/>
            <a:chExt cx="7835900" cy="1276409"/>
          </a:xfrm>
        </p:grpSpPr>
        <p:sp>
          <p:nvSpPr>
            <p:cNvPr id="4" name="TextBox 3"/>
            <p:cNvSpPr txBox="1"/>
            <p:nvPr/>
          </p:nvSpPr>
          <p:spPr>
            <a:xfrm>
              <a:off x="666750" y="2432050"/>
              <a:ext cx="2159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toss 500 times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7700" y="2846685"/>
              <a:ext cx="78359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urier New"/>
                  <a:cs typeface="Courier New"/>
                </a:rPr>
                <a:t>13565325111323652264346346233456634535436335145464236235511614456134412624621345412556566164361454655564544432666511115423226153655664335622316516625253424311263112466133443122113456244222324152625654243514256551265324555455443524415323453511223245165655555143143534222531145336665241662155566364515514665654234511546115561566231521422243262656542635222341452143134531552215615231352622556331446134111115146113656156264255326331563211622355663545116144655216122656515362263456355232115565533521245536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81		79		73		72		110	85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.162	.158	.147	.144	.220	.170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48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50" y="2432050"/>
            <a:ext cx="23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toss 5000 times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7283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more times we repeat the experiment, the more accurate our model will be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66750" y="3835400"/>
            <a:ext cx="8020050" cy="1513880"/>
            <a:chOff x="666750" y="3835400"/>
            <a:chExt cx="8020050" cy="1513880"/>
          </a:xfrm>
        </p:grpSpPr>
        <p:sp>
          <p:nvSpPr>
            <p:cNvPr id="7" name="TextBox 6"/>
            <p:cNvSpPr txBox="1"/>
            <p:nvPr/>
          </p:nvSpPr>
          <p:spPr>
            <a:xfrm>
              <a:off x="673100" y="387350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6750" y="437326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98800" y="3835400"/>
              <a:ext cx="53847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1		2		3		4		5		6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4358620"/>
              <a:ext cx="55816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797	892	826	817	821	847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450" y="488761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5150" y="4881840"/>
              <a:ext cx="54991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.159	.178	.165	.163	.164	.169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79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pic>
        <p:nvPicPr>
          <p:cNvPr id="4" name="Picture 3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243" y="1285000"/>
            <a:ext cx="412739" cy="1005349"/>
          </a:xfrm>
          <a:prstGeom prst="rect">
            <a:avLst/>
          </a:prstGeom>
        </p:spPr>
      </p:pic>
      <p:pic>
        <p:nvPicPr>
          <p:cNvPr id="5" name="Picture 4" descr="antenna-tower-clip-art_422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1076" y="1285000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07146" y="1560450"/>
            <a:ext cx="578853" cy="511402"/>
            <a:chOff x="5246626" y="997185"/>
            <a:chExt cx="830559" cy="73377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120259" y="1490600"/>
            <a:ext cx="307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S</a:t>
            </a:r>
            <a:r>
              <a:rPr lang="en-US" sz="2400" dirty="0">
                <a:latin typeface="Garamond"/>
                <a:cs typeface="Garamond"/>
              </a:rPr>
              <a:t> = { </a:t>
            </a:r>
            <a:r>
              <a:rPr lang="en-US" sz="2400" dirty="0">
                <a:latin typeface="Courier New"/>
                <a:cs typeface="Courier New"/>
              </a:rPr>
              <a:t>WW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WD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DW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>
                <a:latin typeface="Courier New"/>
                <a:cs typeface="Courier New"/>
              </a:rPr>
              <a:t>DD</a:t>
            </a:r>
            <a:r>
              <a:rPr lang="en-US" sz="2400" dirty="0">
                <a:latin typeface="Garamond"/>
                <a:cs typeface="Garamond"/>
              </a:rPr>
              <a:t>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5350" y="2482850"/>
            <a:ext cx="7804150" cy="488950"/>
            <a:chOff x="895350" y="2482850"/>
            <a:chExt cx="7804150" cy="48895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95350" y="2971800"/>
              <a:ext cx="7143750" cy="0"/>
            </a:xfrm>
            <a:prstGeom prst="straightConnector1">
              <a:avLst/>
            </a:prstGeom>
            <a:ln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31182" y="2482850"/>
              <a:ext cx="6868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Franklin Gothic Medium"/>
                  <a:cs typeface="Franklin Gothic Medium"/>
                </a:rPr>
                <a:t>M	T	W	T	F	S	S	M	T	W	T	F	S	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31814" y="3028434"/>
            <a:ext cx="8085186" cy="1594197"/>
            <a:chOff x="931814" y="3028434"/>
            <a:chExt cx="8085186" cy="1594197"/>
          </a:xfrm>
        </p:grpSpPr>
        <p:sp>
          <p:nvSpPr>
            <p:cNvPr id="20" name="Rectangle 19"/>
            <p:cNvSpPr/>
            <p:nvPr/>
          </p:nvSpPr>
          <p:spPr>
            <a:xfrm>
              <a:off x="931814" y="3028434"/>
              <a:ext cx="8085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WW		x	x	x	x		x		x			x	x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31814" y="3418016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WD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31814" y="3771384"/>
              <a:ext cx="7831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DW															x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1814" y="4160966"/>
              <a:ext cx="78756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ourier New"/>
                  <a:cs typeface="Courier New"/>
                </a:rPr>
                <a:t>DD						x		x		x	x			x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58" y="4832350"/>
            <a:ext cx="6286501" cy="1513880"/>
            <a:chOff x="1397058" y="4832350"/>
            <a:chExt cx="6286501" cy="1513880"/>
          </a:xfrm>
        </p:grpSpPr>
        <p:sp>
          <p:nvSpPr>
            <p:cNvPr id="28" name="TextBox 27"/>
            <p:cNvSpPr txBox="1"/>
            <p:nvPr/>
          </p:nvSpPr>
          <p:spPr>
            <a:xfrm>
              <a:off x="1397058" y="4870450"/>
              <a:ext cx="134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97058" y="5370215"/>
              <a:ext cx="177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occurrences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29109" y="4832350"/>
              <a:ext cx="3854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 New"/>
                  <a:cs typeface="Courier New"/>
                </a:rPr>
                <a:t>WW		WD		DW		DD	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35458" y="5355570"/>
              <a:ext cx="38481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Garamond"/>
                  <a:cs typeface="Garamond"/>
                </a:rPr>
                <a:t>8		0		1		5	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7058" y="5884565"/>
              <a:ext cx="15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probability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35458" y="5878790"/>
              <a:ext cx="38481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8/14	0		1/14	5/14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1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occurrence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900" y="1318883"/>
            <a:ext cx="788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Give a probability model for the gender of Hong Kong young children.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2314" y="2413556"/>
            <a:ext cx="493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sample space </a:t>
            </a:r>
            <a:r>
              <a:rPr lang="en-US" sz="2800" dirty="0">
                <a:latin typeface="Garamond"/>
                <a:cs typeface="Garamond"/>
              </a:rPr>
              <a:t>= { </a:t>
            </a:r>
            <a:r>
              <a:rPr lang="en-US" sz="2800" dirty="0">
                <a:latin typeface="Courier New"/>
                <a:cs typeface="Courier New"/>
              </a:rPr>
              <a:t>boy</a:t>
            </a:r>
            <a:r>
              <a:rPr lang="en-US" sz="2800" dirty="0">
                <a:latin typeface="Garamond"/>
                <a:cs typeface="Garamond"/>
              </a:rPr>
              <a:t>, </a:t>
            </a:r>
            <a:r>
              <a:rPr lang="en-US" sz="2800" dirty="0">
                <a:latin typeface="Courier New"/>
                <a:cs typeface="Courier New"/>
              </a:rPr>
              <a:t>girl</a:t>
            </a:r>
            <a:r>
              <a:rPr lang="en-US" sz="2800" dirty="0">
                <a:latin typeface="Garamond"/>
                <a:cs typeface="Garamond"/>
              </a:rPr>
              <a:t>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050" y="3008768"/>
            <a:ext cx="447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1:	</a:t>
            </a:r>
            <a:r>
              <a:rPr lang="en-US" sz="2800" dirty="0">
                <a:latin typeface="Franklin Gothic Medium"/>
                <a:cs typeface="Franklin Gothic Medium"/>
              </a:rPr>
              <a:t>	common sense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13755" y="3039386"/>
            <a:ext cx="1535145" cy="462797"/>
            <a:chOff x="5313755" y="3039386"/>
            <a:chExt cx="1535145" cy="462797"/>
          </a:xfrm>
        </p:grpSpPr>
        <p:sp>
          <p:nvSpPr>
            <p:cNvPr id="7" name="Rectangle 6"/>
            <p:cNvSpPr/>
            <p:nvPr/>
          </p:nvSpPr>
          <p:spPr>
            <a:xfrm>
              <a:off x="5313755" y="3040518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1805" y="3039386"/>
              <a:ext cx="62709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1/2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60400" y="3764418"/>
            <a:ext cx="172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Model 2:	</a:t>
            </a:r>
            <a:endParaRPr lang="en-US" sz="2800" dirty="0">
              <a:latin typeface="Franklin Gothic Medium"/>
              <a:cs typeface="Franklin Gothic 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36825" y="4558168"/>
            <a:ext cx="5060950" cy="1626480"/>
            <a:chOff x="2536825" y="4558168"/>
            <a:chExt cx="5060950" cy="16264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825" y="4558168"/>
              <a:ext cx="5060950" cy="12403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03525" y="5846094"/>
              <a:ext cx="451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ranklin Gothic Medium"/>
                  <a:cs typeface="Franklin Gothic Medium"/>
                </a:rPr>
                <a:t>from </a:t>
              </a:r>
              <a:r>
                <a:rPr lang="en-US" sz="1600" i="1" dirty="0">
                  <a:latin typeface="Franklin Gothic Medium"/>
                  <a:cs typeface="Franklin Gothic Medium"/>
                </a:rPr>
                <a:t>Hong Kong annual digest of statistics, 2012</a:t>
              </a:r>
            </a:p>
          </p:txBody>
        </p:sp>
      </p:grpSp>
      <p:sp>
        <p:nvSpPr>
          <p:cNvPr id="13" name="Oval 12"/>
          <p:cNvSpPr/>
          <p:nvPr/>
        </p:nvSpPr>
        <p:spPr>
          <a:xfrm>
            <a:off x="7130476" y="5486400"/>
            <a:ext cx="524448" cy="353344"/>
          </a:xfrm>
          <a:prstGeom prst="ellips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264150" y="3739018"/>
            <a:ext cx="1891726" cy="466883"/>
            <a:chOff x="5264150" y="3739018"/>
            <a:chExt cx="1891726" cy="466883"/>
          </a:xfrm>
        </p:grpSpPr>
        <p:sp>
          <p:nvSpPr>
            <p:cNvPr id="15" name="Rectangle 14"/>
            <p:cNvSpPr/>
            <p:nvPr/>
          </p:nvSpPr>
          <p:spPr>
            <a:xfrm>
              <a:off x="5264150" y="373901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.51966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82533" y="3744236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aramond"/>
                  <a:cs typeface="Garamond"/>
                </a:rPr>
                <a:t>.48034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6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09A7-D7E4-4943-8BCA-96C18588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come up with a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BCA01-7C84-9044-9478-346E662E5A85}"/>
              </a:ext>
            </a:extLst>
          </p:cNvPr>
          <p:cNvSpPr txBox="1"/>
          <p:nvPr/>
        </p:nvSpPr>
        <p:spPr>
          <a:xfrm>
            <a:off x="463550" y="1229983"/>
            <a:ext cx="5182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Option 3: </a:t>
            </a:r>
            <a:r>
              <a:rPr lang="en-US" sz="3600" dirty="0">
                <a:latin typeface="Franklin Gothic Medium"/>
                <a:cs typeface="Franklin Gothic Medium"/>
              </a:rPr>
              <a:t>Ask the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C3E8-F9C2-AD44-A4EF-6C3561B21B00}"/>
              </a:ext>
            </a:extLst>
          </p:cNvPr>
          <p:cNvSpPr txBox="1"/>
          <p:nvPr/>
        </p:nvSpPr>
        <p:spPr>
          <a:xfrm>
            <a:off x="596900" y="2023733"/>
            <a:ext cx="788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probability of an outcome should be proportional to the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amount of money</a:t>
            </a:r>
            <a:r>
              <a:rPr lang="en-US" sz="2800" dirty="0">
                <a:latin typeface="Franklin Gothic Medium"/>
                <a:cs typeface="Franklin Gothic Medium"/>
              </a:rPr>
              <a:t> you are willing to bet on it.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5DEBE-62E2-A74F-A12C-BA699737E752}"/>
              </a:ext>
            </a:extLst>
          </p:cNvPr>
          <p:cNvGrpSpPr/>
          <p:nvPr/>
        </p:nvGrpSpPr>
        <p:grpSpPr>
          <a:xfrm>
            <a:off x="596901" y="4373589"/>
            <a:ext cx="2083869" cy="1107774"/>
            <a:chOff x="596901" y="4373589"/>
            <a:chExt cx="2083869" cy="1107774"/>
          </a:xfrm>
        </p:grpSpPr>
        <p:pic>
          <p:nvPicPr>
            <p:cNvPr id="6" name="Picture 5" descr="Die_Spire_01_4832.png">
              <a:extLst>
                <a:ext uri="{FF2B5EF4-FFF2-40B4-BE49-F238E27FC236}">
                  <a16:creationId xmlns:a16="http://schemas.microsoft.com/office/drawing/2014/main" id="{462E80D0-BDA5-D141-AC8C-26F0A055A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01" y="4373589"/>
              <a:ext cx="1006171" cy="1006171"/>
            </a:xfrm>
            <a:prstGeom prst="rect">
              <a:avLst/>
            </a:prstGeom>
          </p:spPr>
        </p:pic>
        <p:pic>
          <p:nvPicPr>
            <p:cNvPr id="7" name="Picture 6" descr="Die_Spire_01_4832.png">
              <a:extLst>
                <a:ext uri="{FF2B5EF4-FFF2-40B4-BE49-F238E27FC236}">
                  <a16:creationId xmlns:a16="http://schemas.microsoft.com/office/drawing/2014/main" id="{6CBC5CBD-65F4-1A46-B15C-61605267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53288">
              <a:off x="1674599" y="4475192"/>
              <a:ext cx="1006171" cy="10061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6F12C8-DA59-CF43-8254-2E677AF5ECCD}"/>
              </a:ext>
            </a:extLst>
          </p:cNvPr>
          <p:cNvGrpSpPr/>
          <p:nvPr/>
        </p:nvGrpSpPr>
        <p:grpSpPr>
          <a:xfrm>
            <a:off x="3387155" y="4046868"/>
            <a:ext cx="3536467" cy="555961"/>
            <a:chOff x="3387155" y="4046868"/>
            <a:chExt cx="3536467" cy="555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4B0D05-6A56-A343-AB54-ECB9F253D324}"/>
                </a:ext>
              </a:extLst>
            </p:cNvPr>
            <p:cNvSpPr txBox="1"/>
            <p:nvPr/>
          </p:nvSpPr>
          <p:spPr>
            <a:xfrm>
              <a:off x="3387155" y="4046868"/>
              <a:ext cx="2646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Will you bet on</a:t>
              </a:r>
            </a:p>
          </p:txBody>
        </p:sp>
        <p:pic>
          <p:nvPicPr>
            <p:cNvPr id="9" name="Picture 8" descr="Dice-6.png">
              <a:extLst>
                <a:ext uri="{FF2B5EF4-FFF2-40B4-BE49-F238E27FC236}">
                  <a16:creationId xmlns:a16="http://schemas.microsoft.com/office/drawing/2014/main" id="{B54CA3A5-76DD-4A42-A0C3-27E39917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53" y="4119896"/>
              <a:ext cx="482933" cy="482933"/>
            </a:xfrm>
            <a:prstGeom prst="rect">
              <a:avLst/>
            </a:prstGeom>
          </p:spPr>
        </p:pic>
        <p:pic>
          <p:nvPicPr>
            <p:cNvPr id="10" name="Picture 9" descr="Dice-6.png">
              <a:extLst>
                <a:ext uri="{FF2B5EF4-FFF2-40B4-BE49-F238E27FC236}">
                  <a16:creationId xmlns:a16="http://schemas.microsoft.com/office/drawing/2014/main" id="{78AED0C6-D9B7-2A47-83BB-BCE3DD47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689" y="4119896"/>
              <a:ext cx="482933" cy="48293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17EED4-47CB-2A46-BCF6-5967546B9CD9}"/>
              </a:ext>
            </a:extLst>
          </p:cNvPr>
          <p:cNvSpPr txBox="1"/>
          <p:nvPr/>
        </p:nvSpPr>
        <p:spPr>
          <a:xfrm>
            <a:off x="3408219" y="4886390"/>
            <a:ext cx="545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if the casino’s odds are 35:1?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E8AE6-5868-4742-A1E7-746F89F0F4E6}"/>
              </a:ext>
            </a:extLst>
          </p:cNvPr>
          <p:cNvSpPr txBox="1"/>
          <p:nvPr/>
        </p:nvSpPr>
        <p:spPr>
          <a:xfrm>
            <a:off x="3408219" y="5492012"/>
            <a:ext cx="437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 how about 37:1?</a:t>
            </a:r>
          </a:p>
        </p:txBody>
      </p:sp>
    </p:spTree>
    <p:extLst>
      <p:ext uri="{BB962C8B-B14F-4D97-AF65-F5344CB8AC3E}">
        <p14:creationId xmlns:p14="http://schemas.microsoft.com/office/powerpoint/2010/main" val="197292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341D69-BFF3-C14A-8C27-247ACF3F1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900549" y="1"/>
            <a:ext cx="10335494" cy="6875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B6DB7-0C9F-0D44-9D44-46BDB7F13ADD}"/>
              </a:ext>
            </a:extLst>
          </p:cNvPr>
          <p:cNvSpPr txBox="1"/>
          <p:nvPr/>
        </p:nvSpPr>
        <p:spPr>
          <a:xfrm>
            <a:off x="457200" y="938314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Do you think that come year 2021…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F45D-2376-AD47-AF73-00CE6A0D2DCC}"/>
              </a:ext>
            </a:extLst>
          </p:cNvPr>
          <p:cNvSpPr txBox="1"/>
          <p:nvPr/>
        </p:nvSpPr>
        <p:spPr>
          <a:xfrm>
            <a:off x="457199" y="2173491"/>
            <a:ext cx="7523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…Trump will still be president of the USA?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26CAD-5AD8-8241-A6D9-F45F5C01CB56}"/>
              </a:ext>
            </a:extLst>
          </p:cNvPr>
          <p:cNvSpPr txBox="1"/>
          <p:nvPr/>
        </p:nvSpPr>
        <p:spPr>
          <a:xfrm>
            <a:off x="457200" y="313463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…Xi will still be president of China?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E411D-CD68-514F-B78D-158784B802DE}"/>
              </a:ext>
            </a:extLst>
          </p:cNvPr>
          <p:cNvSpPr txBox="1"/>
          <p:nvPr/>
        </p:nvSpPr>
        <p:spPr>
          <a:xfrm>
            <a:off x="457199" y="411855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…Trump and Xi will both still be presidents?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88F67-257B-F84A-BC5E-0C44058E6E22}"/>
              </a:ext>
            </a:extLst>
          </p:cNvPr>
          <p:cNvSpPr txBox="1"/>
          <p:nvPr/>
        </p:nvSpPr>
        <p:spPr>
          <a:xfrm>
            <a:off x="457199" y="505198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…Neither of them will be president?</a:t>
            </a:r>
          </a:p>
        </p:txBody>
      </p:sp>
    </p:spTree>
    <p:extLst>
      <p:ext uri="{BB962C8B-B14F-4D97-AF65-F5344CB8AC3E}">
        <p14:creationId xmlns:p14="http://schemas.microsoft.com/office/powerpoint/2010/main" val="1325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1625" y="2857642"/>
            <a:ext cx="11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Alice</a:t>
            </a:r>
          </a:p>
        </p:txBody>
      </p:sp>
      <p:pic>
        <p:nvPicPr>
          <p:cNvPr id="16" name="Picture 15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8" y="3012414"/>
            <a:ext cx="2257678" cy="1812182"/>
          </a:xfrm>
          <a:prstGeom prst="rect">
            <a:avLst/>
          </a:prstGeom>
        </p:spPr>
      </p:pic>
      <p:pic>
        <p:nvPicPr>
          <p:cNvPr id="17" name="Picture 16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4" y="2772392"/>
            <a:ext cx="2257678" cy="1812182"/>
          </a:xfrm>
          <a:prstGeom prst="rect">
            <a:avLst/>
          </a:prstGeom>
        </p:spPr>
      </p:pic>
      <p:pic>
        <p:nvPicPr>
          <p:cNvPr id="18" name="Picture 17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63" y="3029292"/>
            <a:ext cx="2257678" cy="1812182"/>
          </a:xfrm>
          <a:prstGeom prst="rect">
            <a:avLst/>
          </a:prstGeom>
        </p:spPr>
      </p:pic>
      <p:pic>
        <p:nvPicPr>
          <p:cNvPr id="19" name="Picture 18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26" y="2772392"/>
            <a:ext cx="2257678" cy="1812182"/>
          </a:xfrm>
          <a:prstGeom prst="rect">
            <a:avLst/>
          </a:prstGeom>
        </p:spPr>
      </p:pic>
      <p:pic>
        <p:nvPicPr>
          <p:cNvPr id="25" name="Picture 24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414266"/>
            <a:ext cx="580009" cy="529514"/>
          </a:xfrm>
          <a:prstGeom prst="rect">
            <a:avLst/>
          </a:prstGeom>
        </p:spPr>
      </p:pic>
      <p:pic>
        <p:nvPicPr>
          <p:cNvPr id="29" name="Picture 28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96" y="2543403"/>
            <a:ext cx="412739" cy="1005349"/>
          </a:xfrm>
          <a:prstGeom prst="rect">
            <a:avLst/>
          </a:prstGeom>
        </p:spPr>
      </p:pic>
      <p:pic>
        <p:nvPicPr>
          <p:cNvPr id="30" name="Picture 29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7793" y="2269717"/>
            <a:ext cx="412739" cy="10053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24727" y="2904170"/>
            <a:ext cx="95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Bob</a:t>
            </a:r>
          </a:p>
        </p:txBody>
      </p:sp>
      <p:pic>
        <p:nvPicPr>
          <p:cNvPr id="32" name="Picture 31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17" y="2460794"/>
            <a:ext cx="580009" cy="529514"/>
          </a:xfrm>
          <a:prstGeom prst="rect">
            <a:avLst/>
          </a:prstGeom>
        </p:spPr>
      </p:pic>
      <p:pic>
        <p:nvPicPr>
          <p:cNvPr id="33" name="Picture 32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276" y="2561350"/>
            <a:ext cx="412739" cy="1005349"/>
          </a:xfrm>
          <a:prstGeom prst="rect">
            <a:avLst/>
          </a:prstGeom>
        </p:spPr>
      </p:pic>
      <p:pic>
        <p:nvPicPr>
          <p:cNvPr id="34" name="Picture 33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64" y="2287664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31346" y="2690624"/>
            <a:ext cx="830559" cy="733778"/>
            <a:chOff x="5246626" y="997185"/>
            <a:chExt cx="830559" cy="73377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>
            <a:off x="1509237" y="2561350"/>
            <a:ext cx="1049104" cy="1292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788689" y="2414266"/>
            <a:ext cx="1122444" cy="2835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95314" y="2356298"/>
            <a:ext cx="2283364" cy="579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12799" y="2402826"/>
            <a:ext cx="925415" cy="15852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39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179" y="1458583"/>
            <a:ext cx="6559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An event is a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subset</a:t>
            </a:r>
            <a:r>
              <a:rPr lang="en-US" sz="2800" dirty="0">
                <a:latin typeface="Franklin Gothic Medium"/>
                <a:cs typeface="Franklin Gothic Medium"/>
              </a:rPr>
              <a:t> of the sample space.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14239" y="2711144"/>
            <a:ext cx="5407738" cy="925778"/>
            <a:chOff x="955979" y="2166366"/>
            <a:chExt cx="5407738" cy="925778"/>
          </a:xfrm>
        </p:grpSpPr>
        <p:pic>
          <p:nvPicPr>
            <p:cNvPr id="7" name="Picture 6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79" y="2166366"/>
              <a:ext cx="923210" cy="925778"/>
            </a:xfrm>
            <a:prstGeom prst="rect">
              <a:avLst/>
            </a:prstGeom>
          </p:spPr>
        </p:pic>
        <p:pic>
          <p:nvPicPr>
            <p:cNvPr id="8" name="Picture 7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1029" y="2166366"/>
              <a:ext cx="923210" cy="925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91054" y="2387600"/>
              <a:ext cx="3172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551" y="4629150"/>
            <a:ext cx="6632555" cy="461665"/>
            <a:chOff x="665551" y="4629150"/>
            <a:chExt cx="6632555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665551" y="462915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46291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5551" y="5249565"/>
            <a:ext cx="6632555" cy="461665"/>
            <a:chOff x="665551" y="5249565"/>
            <a:chExt cx="6632555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524956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52495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551" y="4006850"/>
            <a:ext cx="6078963" cy="461665"/>
            <a:chOff x="665551" y="4006850"/>
            <a:chExt cx="6078963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665551" y="40068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7714" y="400685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2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793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complement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opposite event.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1835150"/>
            <a:ext cx="6306123" cy="461665"/>
            <a:chOff x="665551" y="1835150"/>
            <a:chExt cx="6306123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665551" y="183515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74874" y="183515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0400" y="2393950"/>
            <a:ext cx="7397750" cy="512465"/>
            <a:chOff x="660400" y="2393950"/>
            <a:chExt cx="7397750" cy="51246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23939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0400" y="2444750"/>
              <a:ext cx="46462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</a:t>
              </a:r>
              <a:r>
                <a:rPr lang="en-US" sz="24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do not</a:t>
              </a:r>
              <a:r>
                <a:rPr lang="en-US" sz="2400" dirty="0">
                  <a:latin typeface="Franklin Gothic Medium"/>
                  <a:cs typeface="Franklin Gothic Medium"/>
                </a:rPr>
                <a:t> come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4874" y="2425700"/>
              <a:ext cx="277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baseline="30000" dirty="0">
                  <a:latin typeface="Garamond"/>
                  <a:cs typeface="Garamond"/>
                </a:rPr>
                <a:t>c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2590800" y="3752850"/>
            <a:ext cx="3441700" cy="1828800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684721" y="40513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2786" y="40894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5266" y="3845867"/>
            <a:ext cx="49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Garamond"/>
                <a:cs typeface="Garamond"/>
              </a:rPr>
              <a:t>E</a:t>
            </a:r>
            <a:r>
              <a:rPr lang="en-US" sz="2400" baseline="30000" dirty="0" err="1">
                <a:latin typeface="Garamond"/>
                <a:cs typeface="Garamond"/>
              </a:rPr>
              <a:t>c</a:t>
            </a:r>
            <a:endParaRPr lang="en-US" sz="2400" baseline="300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38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4059371" y="4671590"/>
            <a:ext cx="476250" cy="978150"/>
          </a:xfrm>
          <a:custGeom>
            <a:avLst/>
            <a:gdLst/>
            <a:ahLst/>
            <a:cxnLst/>
            <a:rect l="l" t="t" r="r" b="b"/>
            <a:pathLst>
              <a:path w="476250" h="978150">
                <a:moveTo>
                  <a:pt x="238125" y="0"/>
                </a:moveTo>
                <a:lnTo>
                  <a:pt x="292123" y="44552"/>
                </a:lnTo>
                <a:cubicBezTo>
                  <a:pt x="405886" y="158316"/>
                  <a:pt x="476250" y="315478"/>
                  <a:pt x="476250" y="489075"/>
                </a:cubicBezTo>
                <a:cubicBezTo>
                  <a:pt x="476250" y="662672"/>
                  <a:pt x="405886" y="819835"/>
                  <a:pt x="292123" y="933598"/>
                </a:cubicBezTo>
                <a:lnTo>
                  <a:pt x="238125" y="978150"/>
                </a:lnTo>
                <a:lnTo>
                  <a:pt x="184127" y="933598"/>
                </a:lnTo>
                <a:cubicBezTo>
                  <a:pt x="70364" y="819835"/>
                  <a:pt x="0" y="662672"/>
                  <a:pt x="0" y="489075"/>
                </a:cubicBezTo>
                <a:cubicBezTo>
                  <a:pt x="0" y="315478"/>
                  <a:pt x="70364" y="158316"/>
                  <a:pt x="184127" y="4455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550" y="1268083"/>
            <a:ext cx="80062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intersection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all events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happen.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5551" y="2292350"/>
            <a:ext cx="6924655" cy="885230"/>
            <a:chOff x="665551" y="2292350"/>
            <a:chExt cx="6924655" cy="885230"/>
          </a:xfrm>
        </p:grpSpPr>
        <p:sp>
          <p:nvSpPr>
            <p:cNvPr id="5" name="TextBox 4"/>
            <p:cNvSpPr txBox="1"/>
            <p:nvPr/>
          </p:nvSpPr>
          <p:spPr>
            <a:xfrm>
              <a:off x="665551" y="22923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9814" y="22923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5551" y="27159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9814" y="26841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4050" y="3295650"/>
            <a:ext cx="7404100" cy="493415"/>
            <a:chOff x="654050" y="3295650"/>
            <a:chExt cx="7404100" cy="49341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62000" y="32956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4050" y="3327400"/>
              <a:ext cx="3270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(a) and (b) happen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1514" y="3321050"/>
              <a:ext cx="20815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13" name="Oval 12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16" name="Oval 15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547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3276064" y="4527550"/>
            <a:ext cx="2038350" cy="1257300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217283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union </a:t>
            </a:r>
            <a:r>
              <a:rPr lang="en-US" sz="2800" dirty="0">
                <a:latin typeface="Franklin Gothic Medium"/>
                <a:cs typeface="Franklin Gothic Medium"/>
              </a:rPr>
              <a:t>of events happens when at least one of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the events happens.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9201" y="2241550"/>
            <a:ext cx="6924655" cy="885230"/>
            <a:chOff x="659201" y="2241550"/>
            <a:chExt cx="6924655" cy="885230"/>
          </a:xfrm>
        </p:grpSpPr>
        <p:sp>
          <p:nvSpPr>
            <p:cNvPr id="13" name="TextBox 12"/>
            <p:cNvSpPr txBox="1"/>
            <p:nvPr/>
          </p:nvSpPr>
          <p:spPr>
            <a:xfrm>
              <a:off x="659201" y="2241550"/>
              <a:ext cx="4083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(a) first coin comes out heads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3464" y="224155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9201" y="2665115"/>
              <a:ext cx="409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(b) both coins come out same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3464" y="263336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7700" y="3244850"/>
            <a:ext cx="7479988" cy="493415"/>
            <a:chOff x="647700" y="3244850"/>
            <a:chExt cx="7479988" cy="49341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55650" y="3244850"/>
              <a:ext cx="7296150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7700" y="3276600"/>
              <a:ext cx="2946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at least one happens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9770" y="3257550"/>
              <a:ext cx="3467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 </a:t>
              </a:r>
              <a:r>
                <a:rPr lang="en-US" sz="2000" dirty="0">
                  <a:latin typeface="Garamond"/>
                  <a:cs typeface="Garamond"/>
                </a:rPr>
                <a:t>∪</a:t>
              </a:r>
              <a:r>
                <a:rPr lang="en-US" sz="2400" dirty="0">
                  <a:latin typeface="Garamond"/>
                  <a:cs typeface="Garamond"/>
                </a:rPr>
                <a:t> 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2590800" y="4248150"/>
            <a:ext cx="3441700" cy="1828800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2400" i="1" dirty="0">
                <a:latin typeface="Garamond"/>
                <a:cs typeface="Garamond"/>
              </a:rPr>
              <a:t>S</a:t>
            </a:r>
          </a:p>
        </p:txBody>
      </p:sp>
      <p:sp>
        <p:nvSpPr>
          <p:cNvPr id="22" name="Oval 21"/>
          <p:cNvSpPr/>
          <p:nvPr/>
        </p:nvSpPr>
        <p:spPr>
          <a:xfrm>
            <a:off x="327832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47111" y="4546600"/>
            <a:ext cx="46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E</a:t>
            </a:r>
          </a:p>
        </p:txBody>
      </p:sp>
      <p:sp>
        <p:nvSpPr>
          <p:cNvPr id="24" name="Oval 23"/>
          <p:cNvSpPr/>
          <p:nvPr/>
        </p:nvSpPr>
        <p:spPr>
          <a:xfrm>
            <a:off x="4059371" y="4527550"/>
            <a:ext cx="1257300" cy="12573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36065" y="4527550"/>
            <a:ext cx="43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/>
                <a:cs typeface="Garamond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4158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finite 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dirty="0">
                <a:latin typeface="Franklin Gothic Medium"/>
                <a:cs typeface="Franklin Gothic Medium"/>
              </a:rPr>
              <a:t>probabilities of its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810658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11606" y="2932378"/>
            <a:ext cx="3135795" cy="780744"/>
            <a:chOff x="5111606" y="2932378"/>
            <a:chExt cx="3135795" cy="780744"/>
          </a:xfrm>
        </p:grpSpPr>
        <p:sp>
          <p:nvSpPr>
            <p:cNvPr id="9" name="TextBox 8"/>
            <p:cNvSpPr txBox="1"/>
            <p:nvPr/>
          </p:nvSpPr>
          <p:spPr>
            <a:xfrm>
              <a:off x="5111606" y="2932378"/>
              <a:ext cx="313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2" charset="2"/>
                  <a:cs typeface="Garamond"/>
                </a:rPr>
                <a:t>W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HT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TT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0874" y="32514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04274" y="32451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18624" y="321970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2024" y="3213357"/>
              <a:ext cx="455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aramond"/>
                  <a:cs typeface="Garamond"/>
                </a:rPr>
                <a:t>¼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551" y="4025900"/>
            <a:ext cx="7964793" cy="461665"/>
            <a:chOff x="665551" y="4025900"/>
            <a:chExt cx="7964793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665551" y="4025900"/>
              <a:ext cx="3736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heads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7714" y="4025900"/>
              <a:ext cx="1696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 = { </a:t>
              </a:r>
              <a:r>
                <a:rPr lang="en-US" sz="2400" dirty="0">
                  <a:latin typeface="Courier New"/>
                  <a:cs typeface="Courier New"/>
                </a:rPr>
                <a:t>HH</a:t>
              </a:r>
              <a:r>
                <a:rPr lang="en-US" sz="2400" dirty="0">
                  <a:latin typeface="Garamond"/>
                  <a:cs typeface="Garamond"/>
                </a:rPr>
                <a:t> 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48897" y="40259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) = ¼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5551" y="4648200"/>
            <a:ext cx="7983149" cy="461665"/>
            <a:chOff x="665551" y="4648200"/>
            <a:chExt cx="7983149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665551" y="4648200"/>
              <a:ext cx="3659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first coin comes out heads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7714" y="4648200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HT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67253" y="4648200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5551" y="5268615"/>
            <a:ext cx="7987419" cy="468015"/>
            <a:chOff x="665551" y="5268615"/>
            <a:chExt cx="7987419" cy="468015"/>
          </a:xfrm>
        </p:grpSpPr>
        <p:sp>
          <p:nvSpPr>
            <p:cNvPr id="12" name="TextBox 11"/>
            <p:cNvSpPr txBox="1"/>
            <p:nvPr/>
          </p:nvSpPr>
          <p:spPr>
            <a:xfrm>
              <a:off x="665551" y="5268615"/>
              <a:ext cx="3671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both coins come out same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47714" y="5268615"/>
              <a:ext cx="225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 = </a:t>
              </a:r>
              <a:r>
                <a:rPr lang="en-US" sz="2400">
                  <a:latin typeface="Garamond"/>
                  <a:cs typeface="Garamond"/>
                </a:rPr>
                <a:t>{ </a:t>
              </a:r>
              <a:r>
                <a:rPr lang="en-US" sz="2400">
                  <a:latin typeface="Courier New"/>
                  <a:cs typeface="Courier New"/>
                </a:rPr>
                <a:t>HH</a:t>
              </a:r>
              <a:r>
                <a:rPr lang="en-US" sz="2400">
                  <a:latin typeface="Garamond"/>
                  <a:cs typeface="Garamond"/>
                </a:rPr>
                <a:t>, </a:t>
              </a:r>
              <a:r>
                <a:rPr lang="en-US" sz="2400">
                  <a:latin typeface="Courier New"/>
                  <a:cs typeface="Courier New"/>
                </a:rPr>
                <a:t>TT</a:t>
              </a:r>
              <a:r>
                <a:rPr lang="en-US" sz="2400">
                  <a:latin typeface="Garamond"/>
                  <a:cs typeface="Garamond"/>
                </a:rPr>
                <a:t> 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1523" y="5274965"/>
              <a:ext cx="1481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Garamond"/>
                  <a:cs typeface="Garamond"/>
                </a:rPr>
                <a:t>P</a:t>
              </a:r>
              <a:r>
                <a:rPr lang="en-US" sz="2400" dirty="0">
                  <a:latin typeface="Garamond"/>
                  <a:cs typeface="Garamond"/>
                </a:rPr>
                <a:t>(</a:t>
              </a:r>
              <a:r>
                <a:rPr lang="en-US" sz="2400" i="1" dirty="0">
                  <a:latin typeface="Garamond"/>
                  <a:cs typeface="Garamond"/>
                </a:rPr>
                <a:t>E</a:t>
              </a:r>
              <a:r>
                <a:rPr lang="en-US" sz="2400" baseline="-25000" dirty="0">
                  <a:latin typeface="Garamond"/>
                  <a:cs typeface="Garamond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) = 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986" y="1258506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A sample space </a:t>
            </a:r>
            <a:r>
              <a:rPr lang="en-US" sz="2800" dirty="0">
                <a:latin typeface="Symbol" pitchFamily="2" charset="2"/>
                <a:cs typeface="Garamond"/>
              </a:rPr>
              <a:t>W</a:t>
            </a:r>
            <a:r>
              <a:rPr lang="en-US" sz="2800" i="1" dirty="0">
                <a:latin typeface="Franklin Gothic Medium"/>
                <a:cs typeface="Franklin Gothic Medium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986" y="1791802"/>
            <a:ext cx="7174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For every event 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Franklin Gothic Medium"/>
                <a:cs typeface="Franklin Gothic Medium"/>
              </a:rPr>
              <a:t>, a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dirty="0">
                <a:latin typeface="Franklin Gothic Medium"/>
                <a:cs typeface="Franklin Gothic Medium"/>
              </a:rPr>
              <a:t> </a:t>
            </a:r>
            <a:r>
              <a:rPr lang="en-US" sz="2800" b="1" dirty="0">
                <a:latin typeface="Garamond"/>
                <a:cs typeface="Garamond"/>
              </a:rPr>
              <a:t>P</a:t>
            </a:r>
            <a:r>
              <a:rPr lang="en-US" sz="2800" dirty="0">
                <a:latin typeface="Garamond"/>
                <a:cs typeface="Garamond"/>
              </a:rPr>
              <a:t>(</a:t>
            </a:r>
            <a:r>
              <a:rPr lang="en-US" sz="2800" i="1" dirty="0">
                <a:latin typeface="Garamond"/>
                <a:cs typeface="Garamond"/>
              </a:rPr>
              <a:t>E</a:t>
            </a:r>
            <a:r>
              <a:rPr lang="en-US" sz="2800" dirty="0">
                <a:latin typeface="Garamond"/>
                <a:cs typeface="Garamond"/>
              </a:rPr>
              <a:t>)</a:t>
            </a:r>
            <a:r>
              <a:rPr lang="en-US" sz="2800" dirty="0">
                <a:latin typeface="Franklin Gothic Medium"/>
                <a:cs typeface="Franklin Gothic Medium"/>
              </a:rPr>
              <a:t> such that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2600" y="2731887"/>
            <a:ext cx="7805782" cy="750020"/>
            <a:chOff x="431800" y="3587030"/>
            <a:chExt cx="7805782" cy="750020"/>
          </a:xfrm>
        </p:grpSpPr>
        <p:sp>
          <p:nvSpPr>
            <p:cNvPr id="7" name="Rounded Rectangle 6"/>
            <p:cNvSpPr/>
            <p:nvPr/>
          </p:nvSpPr>
          <p:spPr>
            <a:xfrm>
              <a:off x="6191250" y="35870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911400" y="36679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1148" y="3729935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1800" y="3669040"/>
              <a:ext cx="4272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1. for every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Franklin Gothic Medium"/>
                  <a:cs typeface="Franklin Gothic Medium"/>
                </a:rPr>
                <a:t>: </a:t>
              </a:r>
              <a:r>
                <a:rPr lang="en-US" sz="2800" dirty="0">
                  <a:latin typeface="Garamond"/>
                  <a:cs typeface="Garamond"/>
                </a:rPr>
                <a:t>0 ≤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≤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1650" y="3709787"/>
            <a:ext cx="7786732" cy="750020"/>
            <a:chOff x="450850" y="4564930"/>
            <a:chExt cx="7786732" cy="750020"/>
          </a:xfrm>
        </p:grpSpPr>
        <p:sp>
          <p:nvSpPr>
            <p:cNvPr id="17" name="Rounded Rectangle 16"/>
            <p:cNvSpPr/>
            <p:nvPr/>
          </p:nvSpPr>
          <p:spPr>
            <a:xfrm>
              <a:off x="6191250" y="4564930"/>
              <a:ext cx="2046332" cy="7500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0850" y="4599945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2.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dirty="0">
                  <a:latin typeface="Symbol" pitchFamily="2" charset="2"/>
                  <a:cs typeface="Garamond"/>
                </a:rPr>
                <a:t>W</a:t>
              </a:r>
              <a:r>
                <a:rPr lang="en-US" sz="2800" dirty="0">
                  <a:latin typeface="Garamond"/>
                  <a:cs typeface="Garamond"/>
                </a:rPr>
                <a:t>) = 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4350" y="4637632"/>
            <a:ext cx="7774032" cy="1071840"/>
            <a:chOff x="463550" y="5492775"/>
            <a:chExt cx="7774032" cy="1071840"/>
          </a:xfrm>
        </p:grpSpPr>
        <p:sp>
          <p:nvSpPr>
            <p:cNvPr id="20" name="Rounded Rectangle 19"/>
            <p:cNvSpPr/>
            <p:nvPr/>
          </p:nvSpPr>
          <p:spPr>
            <a:xfrm>
              <a:off x="6191250" y="5568230"/>
              <a:ext cx="2046332" cy="75002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384350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8698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186139" y="5649179"/>
              <a:ext cx="595416" cy="5954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80487" y="571113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  <a:r>
                <a:rPr lang="en-US" sz="2000" baseline="-25000" dirty="0">
                  <a:latin typeface="Garamond"/>
                  <a:cs typeface="Garamond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3550" y="5492775"/>
              <a:ext cx="4185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Franklin Gothic Medium"/>
                  <a:cs typeface="Franklin Gothic Medium"/>
                </a:rPr>
                <a:t>3. 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 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,</a:t>
              </a:r>
              <a:r>
                <a:rPr lang="en-US" sz="2800" i="1" dirty="0">
                  <a:latin typeface="Garamond"/>
                  <a:cs typeface="Garamond"/>
                </a:rPr>
                <a:t>… </a:t>
              </a:r>
              <a:r>
                <a:rPr lang="en-US" sz="2800" dirty="0">
                  <a:latin typeface="Franklin Gothic Medium"/>
                  <a:cs typeface="Franklin Gothic Medium"/>
                </a:rPr>
                <a:t>disjoint then</a:t>
              </a:r>
              <a:endParaRPr lang="en-US" sz="2800" dirty="0">
                <a:latin typeface="Garamond"/>
                <a:cs typeface="Garamon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39517" y="6041395"/>
              <a:ext cx="53431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…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1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  <a:r>
                <a:rPr lang="en-US" sz="2800" i="1" dirty="0">
                  <a:latin typeface="Garamond"/>
                  <a:cs typeface="Garamond"/>
                </a:rPr>
                <a:t>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baseline="-25000" dirty="0">
                  <a:latin typeface="Garamond"/>
                  <a:cs typeface="Garamond"/>
                </a:rPr>
                <a:t>2</a:t>
              </a:r>
              <a:r>
                <a:rPr lang="en-US" sz="2800" dirty="0">
                  <a:latin typeface="Garamond"/>
                  <a:cs typeface="Garamond"/>
                </a:rPr>
                <a:t>) + …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92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calculating probability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242683"/>
            <a:ext cx="7772360" cy="954107"/>
            <a:chOff x="457200" y="1242683"/>
            <a:chExt cx="7772360" cy="954107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1242683"/>
              <a:ext cx="3028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Complement rule: 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 err="1">
                  <a:latin typeface="Garamond"/>
                  <a:cs typeface="Garamond"/>
                </a:rPr>
                <a:t>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1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83228" y="1308100"/>
              <a:ext cx="2046332" cy="8886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903378" y="145406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3126" y="151602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4423" y="1303265"/>
              <a:ext cx="444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err="1">
                  <a:latin typeface="Garamond"/>
                  <a:cs typeface="Garamond"/>
                </a:rPr>
                <a:t>E</a:t>
              </a:r>
              <a:r>
                <a:rPr lang="en-US" sz="2000" i="1" baseline="30000" dirty="0" err="1">
                  <a:latin typeface="Garamond"/>
                  <a:cs typeface="Garamond"/>
                </a:rPr>
                <a:t>c</a:t>
              </a:r>
              <a:endParaRPr lang="en-US" sz="2000" i="1" baseline="30000" dirty="0">
                <a:latin typeface="Garamond"/>
                <a:cs typeface="Garamon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550783"/>
            <a:ext cx="7772360" cy="1132217"/>
            <a:chOff x="457200" y="2550783"/>
            <a:chExt cx="7772360" cy="1132217"/>
          </a:xfrm>
        </p:grpSpPr>
        <p:sp>
          <p:nvSpPr>
            <p:cNvPr id="25" name="Oval 24"/>
            <p:cNvSpPr/>
            <p:nvPr/>
          </p:nvSpPr>
          <p:spPr>
            <a:xfrm>
              <a:off x="6389770" y="2814565"/>
              <a:ext cx="1293730" cy="7500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" y="2550783"/>
              <a:ext cx="37721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Difference rule: </a:t>
              </a:r>
              <a:r>
                <a:rPr lang="en-US" sz="2800" dirty="0">
                  <a:latin typeface="Franklin Gothic Medium"/>
                  <a:cs typeface="Franklin Gothic Medium"/>
                </a:rPr>
                <a:t>If 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400" dirty="0">
                  <a:latin typeface="Garamond"/>
                  <a:cs typeface="Garamond"/>
                </a:rPr>
                <a:t> ⊆ 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 ∩</a:t>
              </a:r>
              <a:r>
                <a:rPr lang="en-US" sz="2800" dirty="0">
                  <a:latin typeface="Garamond"/>
                  <a:cs typeface="Garamond"/>
                </a:rPr>
                <a:t> </a:t>
              </a:r>
              <a:r>
                <a:rPr lang="en-US" sz="2800" i="1" dirty="0" err="1">
                  <a:latin typeface="Garamond"/>
                  <a:cs typeface="Garamond"/>
                </a:rPr>
                <a:t>E</a:t>
              </a:r>
              <a:r>
                <a:rPr lang="en-US" sz="2800" baseline="30000" dirty="0" err="1">
                  <a:latin typeface="Garamond"/>
                  <a:cs typeface="Garamond"/>
                </a:rPr>
                <a:t>c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183228" y="2724150"/>
              <a:ext cx="2046332" cy="958850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535078" y="2895514"/>
              <a:ext cx="595416" cy="59541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4826" y="29574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84662" y="2947915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" y="4112883"/>
            <a:ext cx="7772360" cy="1011256"/>
            <a:chOff x="457200" y="4112883"/>
            <a:chExt cx="7772360" cy="1011256"/>
          </a:xfrm>
        </p:grpSpPr>
        <p:sp>
          <p:nvSpPr>
            <p:cNvPr id="33" name="Oval 32"/>
            <p:cNvSpPr/>
            <p:nvPr/>
          </p:nvSpPr>
          <p:spPr>
            <a:xfrm>
              <a:off x="7037914" y="4472012"/>
              <a:ext cx="168780" cy="414220"/>
            </a:xfrm>
            <a:custGeom>
              <a:avLst/>
              <a:gdLst/>
              <a:ahLst/>
              <a:cxnLst/>
              <a:rect l="l" t="t" r="r" b="b"/>
              <a:pathLst>
                <a:path w="168780" h="414220">
                  <a:moveTo>
                    <a:pt x="84390" y="0"/>
                  </a:moveTo>
                  <a:lnTo>
                    <a:pt x="117937" y="40659"/>
                  </a:lnTo>
                  <a:cubicBezTo>
                    <a:pt x="150037" y="88173"/>
                    <a:pt x="168780" y="145453"/>
                    <a:pt x="168780" y="207110"/>
                  </a:cubicBezTo>
                  <a:cubicBezTo>
                    <a:pt x="168780" y="268768"/>
                    <a:pt x="150037" y="326047"/>
                    <a:pt x="117937" y="373562"/>
                  </a:cubicBezTo>
                  <a:lnTo>
                    <a:pt x="84390" y="414220"/>
                  </a:lnTo>
                  <a:lnTo>
                    <a:pt x="50844" y="373562"/>
                  </a:lnTo>
                  <a:cubicBezTo>
                    <a:pt x="18744" y="326047"/>
                    <a:pt x="0" y="268768"/>
                    <a:pt x="0" y="207110"/>
                  </a:cubicBezTo>
                  <a:cubicBezTo>
                    <a:pt x="0" y="145453"/>
                    <a:pt x="18744" y="88173"/>
                    <a:pt x="50844" y="4065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611278" y="4381414"/>
              <a:ext cx="1022052" cy="595416"/>
            </a:xfrm>
            <a:custGeom>
              <a:avLst/>
              <a:gdLst/>
              <a:ahLst/>
              <a:cxnLst/>
              <a:rect l="l" t="t" r="r" b="b"/>
              <a:pathLst>
                <a:path w="1022052" h="595416">
                  <a:moveTo>
                    <a:pt x="724344" y="0"/>
                  </a:moveTo>
                  <a:cubicBezTo>
                    <a:pt x="888764" y="0"/>
                    <a:pt x="1022052" y="133288"/>
                    <a:pt x="1022052" y="297708"/>
                  </a:cubicBezTo>
                  <a:cubicBezTo>
                    <a:pt x="1022052" y="462128"/>
                    <a:pt x="888764" y="595416"/>
                    <a:pt x="724344" y="595416"/>
                  </a:cubicBezTo>
                  <a:cubicBezTo>
                    <a:pt x="642134" y="595416"/>
                    <a:pt x="567707" y="562094"/>
                    <a:pt x="513833" y="508220"/>
                  </a:cubicBezTo>
                  <a:lnTo>
                    <a:pt x="511026" y="504818"/>
                  </a:lnTo>
                  <a:lnTo>
                    <a:pt x="544573" y="464160"/>
                  </a:lnTo>
                  <a:cubicBezTo>
                    <a:pt x="576673" y="416645"/>
                    <a:pt x="595416" y="359366"/>
                    <a:pt x="595416" y="297708"/>
                  </a:cubicBezTo>
                  <a:cubicBezTo>
                    <a:pt x="595416" y="236051"/>
                    <a:pt x="576673" y="178771"/>
                    <a:pt x="544573" y="131257"/>
                  </a:cubicBezTo>
                  <a:lnTo>
                    <a:pt x="511026" y="90598"/>
                  </a:lnTo>
                  <a:lnTo>
                    <a:pt x="513833" y="87197"/>
                  </a:lnTo>
                  <a:cubicBezTo>
                    <a:pt x="567707" y="33322"/>
                    <a:pt x="642134" y="0"/>
                    <a:pt x="724344" y="0"/>
                  </a:cubicBezTo>
                  <a:close/>
                  <a:moveTo>
                    <a:pt x="297708" y="0"/>
                  </a:moveTo>
                  <a:cubicBezTo>
                    <a:pt x="379918" y="0"/>
                    <a:pt x="454345" y="33322"/>
                    <a:pt x="508220" y="87197"/>
                  </a:cubicBezTo>
                  <a:lnTo>
                    <a:pt x="511026" y="90598"/>
                  </a:lnTo>
                  <a:lnTo>
                    <a:pt x="477480" y="131257"/>
                  </a:lnTo>
                  <a:cubicBezTo>
                    <a:pt x="445380" y="178771"/>
                    <a:pt x="426636" y="236051"/>
                    <a:pt x="426636" y="297708"/>
                  </a:cubicBezTo>
                  <a:cubicBezTo>
                    <a:pt x="426636" y="359366"/>
                    <a:pt x="445380" y="416645"/>
                    <a:pt x="477480" y="464160"/>
                  </a:cubicBezTo>
                  <a:lnTo>
                    <a:pt x="511026" y="504818"/>
                  </a:lnTo>
                  <a:lnTo>
                    <a:pt x="508220" y="508220"/>
                  </a:lnTo>
                  <a:cubicBezTo>
                    <a:pt x="454345" y="562094"/>
                    <a:pt x="379918" y="595416"/>
                    <a:pt x="297708" y="595416"/>
                  </a:cubicBezTo>
                  <a:cubicBezTo>
                    <a:pt x="133288" y="595416"/>
                    <a:pt x="0" y="462128"/>
                    <a:pt x="0" y="297708"/>
                  </a:cubicBezTo>
                  <a:cubicBezTo>
                    <a:pt x="0" y="133288"/>
                    <a:pt x="133288" y="0"/>
                    <a:pt x="29770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4112883"/>
              <a:ext cx="50161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9933"/>
                  </a:solidFill>
                  <a:latin typeface="Franklin Gothic Medium"/>
                  <a:cs typeface="Franklin Gothic Medium"/>
                </a:rPr>
                <a:t>Inclusion-exclusion:</a:t>
              </a:r>
              <a:endParaRPr lang="en-US" sz="2800" dirty="0">
                <a:solidFill>
                  <a:srgbClr val="FF9933"/>
                </a:solidFill>
                <a:latin typeface="Garamond"/>
                <a:cs typeface="Garamond"/>
              </a:endParaRPr>
            </a:p>
            <a:p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∪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=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</a:t>
              </a:r>
              <a:r>
                <a:rPr lang="en-US" sz="2800" dirty="0">
                  <a:latin typeface="Garamond"/>
                  <a:cs typeface="Garamond"/>
                </a:rPr>
                <a:t>) +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F</a:t>
              </a:r>
              <a:r>
                <a:rPr lang="en-US" sz="2800" dirty="0">
                  <a:latin typeface="Garamond"/>
                  <a:cs typeface="Garamond"/>
                </a:rPr>
                <a:t>) – </a:t>
              </a:r>
              <a:r>
                <a:rPr lang="en-US" sz="2800" b="1" dirty="0">
                  <a:latin typeface="Garamond"/>
                  <a:cs typeface="Garamond"/>
                </a:rPr>
                <a:t>P</a:t>
              </a:r>
              <a:r>
                <a:rPr lang="en-US" sz="2800" dirty="0">
                  <a:latin typeface="Garamond"/>
                  <a:cs typeface="Garamond"/>
                </a:rPr>
                <a:t>(</a:t>
              </a:r>
              <a:r>
                <a:rPr lang="en-US" sz="2800" i="1" dirty="0">
                  <a:latin typeface="Garamond"/>
                  <a:cs typeface="Garamond"/>
                </a:rPr>
                <a:t>E∩F</a:t>
              </a:r>
              <a:r>
                <a:rPr lang="en-US" sz="2800" dirty="0">
                  <a:latin typeface="Garamond"/>
                  <a:cs typeface="Garamond"/>
                </a:rPr>
                <a:t>)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183228" y="4235450"/>
              <a:ext cx="2046332" cy="888689"/>
            </a:xfrm>
            <a:prstGeom prst="roundRect">
              <a:avLst/>
            </a:prstGeom>
            <a:noFill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r"/>
              <a:r>
                <a:rPr lang="en-US" sz="2000" i="1" dirty="0">
                  <a:latin typeface="Garamond"/>
                  <a:cs typeface="Garamond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10376" y="4443370"/>
              <a:ext cx="42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71962" y="4437020"/>
              <a:ext cx="391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Garamond"/>
                  <a:cs typeface="Garamond"/>
                </a:rPr>
                <a:t>F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28110" y="5556250"/>
            <a:ext cx="6005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You can prove them using the axioms.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565" y="3421390"/>
            <a:ext cx="3908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in particular,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E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≤ </a:t>
            </a:r>
            <a:r>
              <a:rPr lang="en-US" sz="2800" b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17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50858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are the chances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20745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1102" y="3626407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5065199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</p:spTree>
    <p:extLst>
      <p:ext uri="{BB962C8B-B14F-4D97-AF65-F5344CB8AC3E}">
        <p14:creationId xmlns:p14="http://schemas.microsoft.com/office/powerpoint/2010/main" val="925200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55607" y="529309"/>
            <a:ext cx="7815527" cy="4152900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r"/>
            <a:r>
              <a:rPr lang="en-US" sz="3200" dirty="0">
                <a:latin typeface="Symbol" pitchFamily="2" charset="2"/>
                <a:cs typeface="Garamond"/>
              </a:rPr>
              <a:t>W</a:t>
            </a:r>
          </a:p>
        </p:txBody>
      </p:sp>
      <p:pic>
        <p:nvPicPr>
          <p:cNvPr id="29" name="Picture 28" descr="kid_clipart_girl_smil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78759"/>
            <a:ext cx="1465400" cy="1724000"/>
          </a:xfrm>
          <a:prstGeom prst="rect">
            <a:avLst/>
          </a:prstGeom>
        </p:spPr>
      </p:pic>
      <p:pic>
        <p:nvPicPr>
          <p:cNvPr id="32" name="Picture 31" descr="63-Free-Retro-Clipart-Illustration-Of-Man-Carrying-Big-Bag-Of-Money-With-Dollar-Sig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59" y="1784752"/>
            <a:ext cx="1525972" cy="1961089"/>
          </a:xfrm>
          <a:prstGeom prst="rect">
            <a:avLst/>
          </a:prstGeom>
        </p:spPr>
      </p:pic>
      <p:sp>
        <p:nvSpPr>
          <p:cNvPr id="5" name="Oval 25"/>
          <p:cNvSpPr/>
          <p:nvPr/>
        </p:nvSpPr>
        <p:spPr>
          <a:xfrm>
            <a:off x="1099572" y="999208"/>
            <a:ext cx="4628754" cy="2855119"/>
          </a:xfrm>
          <a:custGeom>
            <a:avLst/>
            <a:gdLst/>
            <a:ahLst/>
            <a:cxnLst/>
            <a:rect l="l" t="t" r="r" b="b"/>
            <a:pathLst>
              <a:path w="2038350" h="1257300">
                <a:moveTo>
                  <a:pt x="628650" y="0"/>
                </a:moveTo>
                <a:cubicBezTo>
                  <a:pt x="758848" y="0"/>
                  <a:pt x="879801" y="39580"/>
                  <a:pt x="980135" y="107364"/>
                </a:cubicBezTo>
                <a:lnTo>
                  <a:pt x="1019175" y="139575"/>
                </a:lnTo>
                <a:lnTo>
                  <a:pt x="1058216" y="107364"/>
                </a:lnTo>
                <a:cubicBezTo>
                  <a:pt x="1158549" y="39580"/>
                  <a:pt x="1279502" y="0"/>
                  <a:pt x="1409700" y="0"/>
                </a:cubicBezTo>
                <a:cubicBezTo>
                  <a:pt x="1756894" y="0"/>
                  <a:pt x="2038350" y="281456"/>
                  <a:pt x="2038350" y="628650"/>
                </a:cubicBezTo>
                <a:cubicBezTo>
                  <a:pt x="2038350" y="975844"/>
                  <a:pt x="1756894" y="1257300"/>
                  <a:pt x="1409700" y="1257300"/>
                </a:cubicBezTo>
                <a:cubicBezTo>
                  <a:pt x="1279502" y="1257300"/>
                  <a:pt x="1158549" y="1217720"/>
                  <a:pt x="1058216" y="1149937"/>
                </a:cubicBezTo>
                <a:lnTo>
                  <a:pt x="1019175" y="1117725"/>
                </a:lnTo>
                <a:lnTo>
                  <a:pt x="980135" y="1149937"/>
                </a:lnTo>
                <a:cubicBezTo>
                  <a:pt x="879801" y="1217720"/>
                  <a:pt x="758848" y="1257300"/>
                  <a:pt x="628650" y="1257300"/>
                </a:cubicBezTo>
                <a:cubicBezTo>
                  <a:pt x="281456" y="1257300"/>
                  <a:pt x="0" y="975844"/>
                  <a:pt x="0" y="628650"/>
                </a:cubicBezTo>
                <a:cubicBezTo>
                  <a:pt x="0" y="281456"/>
                  <a:pt x="281456" y="0"/>
                  <a:pt x="628650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4550" y="881630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4993" y="887736"/>
            <a:ext cx="102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8661" y="870115"/>
            <a:ext cx="986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/>
                <a:cs typeface="Garamond"/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2921000" y="851065"/>
            <a:ext cx="3439356" cy="3439356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824069" y="963266"/>
            <a:ext cx="1444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10%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39278" y="881630"/>
            <a:ext cx="117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86100" y="1489467"/>
            <a:ext cx="1073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9933"/>
                </a:solidFill>
                <a:latin typeface="Garamond"/>
                <a:cs typeface="Garamond"/>
              </a:rPr>
              <a:t>3%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8F18C-D385-CD48-A385-39EA5E26A2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55" b="65455" l="15847" r="88525"/>
                    </a14:imgEffect>
                  </a14:imgLayer>
                </a14:imgProps>
              </a:ext>
            </a:extLst>
          </a:blip>
          <a:srcRect l="27829" r="13896" b="33473"/>
          <a:stretch/>
        </p:blipFill>
        <p:spPr>
          <a:xfrm>
            <a:off x="4411697" y="1373365"/>
            <a:ext cx="1509473" cy="2594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1C0F4-B601-8C45-8422-CA81D9839C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0301" l="9769" r="66000">
                        <a14:backgroundMark x1="27000" y1="16257" x2="27000" y2="16257"/>
                        <a14:backgroundMark x1="43462" y1="2596" x2="43462" y2="2596"/>
                        <a14:backgroundMark x1="39000" y1="2322" x2="39000" y2="2322"/>
                        <a14:backgroundMark x1="38385" y1="6284" x2="38385" y2="6284"/>
                        <a14:backgroundMark x1="45154" y1="1913" x2="45154" y2="1913"/>
                      </a14:backgroundRemoval>
                    </a14:imgEffect>
                  </a14:imgLayer>
                </a14:imgProps>
              </a:ext>
            </a:extLst>
          </a:blip>
          <a:srcRect l="14213" r="34425" b="8665"/>
          <a:stretch/>
        </p:blipFill>
        <p:spPr>
          <a:xfrm>
            <a:off x="2460240" y="2065643"/>
            <a:ext cx="1786357" cy="17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90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17283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some town 10% of the people are rich, 5% are famous, and 3% are rich and famous. For a random resident of the town what is the chance that: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250" y="2842883"/>
            <a:ext cx="414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(a) The person is not rich?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600" y="3858883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(b) The person is rich but not famous?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0" y="4848223"/>
            <a:ext cx="720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(c) The person is neither rich nor famous?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9200" y="3296253"/>
            <a:ext cx="3514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baseline="30000" dirty="0" err="1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90%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19200" y="4293203"/>
            <a:ext cx="4919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 err="1">
                <a:latin typeface="Garamond"/>
                <a:cs typeface="Garamond"/>
              </a:rPr>
              <a:t>∩</a:t>
            </a:r>
            <a:r>
              <a:rPr lang="en-US" sz="2800" i="1" dirty="0" err="1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baseline="30000" dirty="0" err="1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>
                <a:latin typeface="Garamond"/>
                <a:cs typeface="Garamond"/>
              </a:rPr>
              <a:t>∩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7%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19200" y="5309203"/>
            <a:ext cx="5819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+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i="1" dirty="0">
                <a:latin typeface="Garamond"/>
                <a:cs typeface="Garamond"/>
              </a:rPr>
              <a:t>∩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12%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3E8661-C3AA-4449-8750-491FA6193803}"/>
              </a:ext>
            </a:extLst>
          </p:cNvPr>
          <p:cNvSpPr/>
          <p:nvPr/>
        </p:nvSpPr>
        <p:spPr>
          <a:xfrm>
            <a:off x="1219200" y="5770183"/>
            <a:ext cx="4636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</a:t>
            </a:r>
            <a:r>
              <a:rPr lang="en-US" sz="2800" baseline="30000" dirty="0">
                <a:solidFill>
                  <a:prstClr val="black"/>
                </a:solidFill>
                <a:latin typeface="Garamond"/>
                <a:cs typeface="Garamond"/>
              </a:rPr>
              <a:t>c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1 – 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P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(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R</a:t>
            </a:r>
            <a:r>
              <a:rPr lang="en-US" sz="2800" dirty="0">
                <a:latin typeface="Garamond"/>
                <a:cs typeface="Garamond"/>
              </a:rPr>
              <a:t>∪</a:t>
            </a:r>
            <a:r>
              <a:rPr lang="en-US" sz="2800" i="1" dirty="0">
                <a:solidFill>
                  <a:prstClr val="black"/>
                </a:solidFill>
                <a:latin typeface="Garamond"/>
                <a:cs typeface="Garamond"/>
              </a:rPr>
              <a:t>F</a:t>
            </a:r>
            <a:r>
              <a:rPr lang="en-US" sz="2800" dirty="0">
                <a:solidFill>
                  <a:prstClr val="black"/>
                </a:solidFill>
                <a:latin typeface="Garamond"/>
                <a:cs typeface="Garamond"/>
              </a:rPr>
              <a:t>) = 88%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8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1625" y="2857642"/>
            <a:ext cx="11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Alice</a:t>
            </a:r>
          </a:p>
        </p:txBody>
      </p:sp>
      <p:pic>
        <p:nvPicPr>
          <p:cNvPr id="16" name="Picture 15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78" y="3012414"/>
            <a:ext cx="2257678" cy="1812182"/>
          </a:xfrm>
          <a:prstGeom prst="rect">
            <a:avLst/>
          </a:prstGeom>
        </p:spPr>
      </p:pic>
      <p:pic>
        <p:nvPicPr>
          <p:cNvPr id="17" name="Picture 16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4" y="2772392"/>
            <a:ext cx="2257678" cy="1812182"/>
          </a:xfrm>
          <a:prstGeom prst="rect">
            <a:avLst/>
          </a:prstGeom>
        </p:spPr>
      </p:pic>
      <p:pic>
        <p:nvPicPr>
          <p:cNvPr id="18" name="Picture 17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63" y="3029292"/>
            <a:ext cx="2257678" cy="1812182"/>
          </a:xfrm>
          <a:prstGeom prst="rect">
            <a:avLst/>
          </a:prstGeom>
        </p:spPr>
      </p:pic>
      <p:pic>
        <p:nvPicPr>
          <p:cNvPr id="19" name="Picture 18" descr="edit(21308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26" y="2772392"/>
            <a:ext cx="2257678" cy="1812182"/>
          </a:xfrm>
          <a:prstGeom prst="rect">
            <a:avLst/>
          </a:prstGeom>
        </p:spPr>
      </p:pic>
      <p:pic>
        <p:nvPicPr>
          <p:cNvPr id="25" name="Picture 24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8" y="2414266"/>
            <a:ext cx="580009" cy="529514"/>
          </a:xfrm>
          <a:prstGeom prst="rect">
            <a:avLst/>
          </a:prstGeom>
        </p:spPr>
      </p:pic>
      <p:pic>
        <p:nvPicPr>
          <p:cNvPr id="29" name="Picture 28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496" y="2543403"/>
            <a:ext cx="412739" cy="1005349"/>
          </a:xfrm>
          <a:prstGeom prst="rect">
            <a:avLst/>
          </a:prstGeom>
        </p:spPr>
      </p:pic>
      <p:pic>
        <p:nvPicPr>
          <p:cNvPr id="30" name="Picture 29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7793" y="2269717"/>
            <a:ext cx="412739" cy="10053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24727" y="2904170"/>
            <a:ext cx="95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Bob</a:t>
            </a:r>
          </a:p>
        </p:txBody>
      </p:sp>
      <p:pic>
        <p:nvPicPr>
          <p:cNvPr id="32" name="Picture 31" descr="telephone-receiver-clip-ar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17" y="2460794"/>
            <a:ext cx="580009" cy="529514"/>
          </a:xfrm>
          <a:prstGeom prst="rect">
            <a:avLst/>
          </a:prstGeom>
        </p:spPr>
      </p:pic>
      <p:pic>
        <p:nvPicPr>
          <p:cNvPr id="33" name="Picture 32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2276" y="2561350"/>
            <a:ext cx="412739" cy="1005349"/>
          </a:xfrm>
          <a:prstGeom prst="rect">
            <a:avLst/>
          </a:prstGeom>
        </p:spPr>
      </p:pic>
      <p:pic>
        <p:nvPicPr>
          <p:cNvPr id="34" name="Picture 33" descr="antenna-tower-clip-art_422023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2964" y="2287664"/>
            <a:ext cx="412739" cy="10053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31346" y="2690624"/>
            <a:ext cx="830559" cy="733778"/>
            <a:chOff x="5246626" y="997185"/>
            <a:chExt cx="830559" cy="73377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>
            <a:off x="1509237" y="2561350"/>
            <a:ext cx="1049104" cy="12927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788689" y="2414266"/>
            <a:ext cx="1122444" cy="28358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134079" y="2416008"/>
            <a:ext cx="830559" cy="733778"/>
            <a:chOff x="5246626" y="997185"/>
            <a:chExt cx="830559" cy="73377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560708" y="5655547"/>
            <a:ext cx="238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Franklin Gothic Medium"/>
                <a:cs typeface="Franklin Gothic Medium"/>
              </a:rPr>
              <a:t>No connection</a:t>
            </a:r>
            <a:endParaRPr lang="en-US" sz="2800" dirty="0">
              <a:solidFill>
                <a:schemeClr val="accent1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246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827CB-FA39-AB4F-86C2-10527BED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pic>
        <p:nvPicPr>
          <p:cNvPr id="5" name="Picture 4" descr="parcel.jpg">
            <a:extLst>
              <a:ext uri="{FF2B5EF4-FFF2-40B4-BE49-F238E27FC236}">
                <a16:creationId xmlns:a16="http://schemas.microsoft.com/office/drawing/2014/main" id="{66C7C158-8F4E-7644-B296-0A496FE1D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23" y="1665129"/>
            <a:ext cx="3281977" cy="3440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A25E7-B7C7-9B47-A0C0-6F6BA921BA85}"/>
              </a:ext>
            </a:extLst>
          </p:cNvPr>
          <p:cNvSpPr txBox="1"/>
          <p:nvPr/>
        </p:nvSpPr>
        <p:spPr>
          <a:xfrm>
            <a:off x="457200" y="1665129"/>
            <a:ext cx="5708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A package is to be delivered between noon and 1pm.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E58D-D031-E945-AEB6-0227D0388D6E}"/>
              </a:ext>
            </a:extLst>
          </p:cNvPr>
          <p:cNvSpPr txBox="1"/>
          <p:nvPr/>
        </p:nvSpPr>
        <p:spPr>
          <a:xfrm>
            <a:off x="457200" y="3386496"/>
            <a:ext cx="49476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You go out between 12:30 and 12:45. </a:t>
            </a:r>
          </a:p>
          <a:p>
            <a:endParaRPr lang="en-US" sz="3200" dirty="0">
              <a:latin typeface="Franklin Gothic Medium"/>
              <a:cs typeface="Franklin Gothic Medium"/>
            </a:endParaRPr>
          </a:p>
          <a:p>
            <a:r>
              <a:rPr lang="en-US" sz="3200" dirty="0">
                <a:latin typeface="Franklin Gothic Medium"/>
                <a:cs typeface="Franklin Gothic Medium"/>
              </a:rPr>
              <a:t>What is the probability you </a:t>
            </a:r>
          </a:p>
          <a:p>
            <a:r>
              <a:rPr lang="en-US" sz="3200" dirty="0">
                <a:latin typeface="Franklin Gothic Medium"/>
                <a:cs typeface="Franklin Gothic Medium"/>
              </a:rPr>
              <a:t>missed the delivery?</a:t>
            </a:r>
          </a:p>
        </p:txBody>
      </p:sp>
    </p:spTree>
    <p:extLst>
      <p:ext uri="{BB962C8B-B14F-4D97-AF65-F5344CB8AC3E}">
        <p14:creationId xmlns:p14="http://schemas.microsoft.com/office/powerpoint/2010/main" val="2153125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CD30-1BB4-BD4A-A4D1-6105C4EC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BC2B-0A02-6E4E-80AC-12668E9114E8}"/>
              </a:ext>
            </a:extLst>
          </p:cNvPr>
          <p:cNvSpPr txBox="1"/>
          <p:nvPr/>
        </p:nvSpPr>
        <p:spPr>
          <a:xfrm>
            <a:off x="457200" y="1471164"/>
            <a:ext cx="332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1. Sample space: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B6B56-9FEA-274A-901F-F4119766027D}"/>
              </a:ext>
            </a:extLst>
          </p:cNvPr>
          <p:cNvSpPr txBox="1"/>
          <p:nvPr/>
        </p:nvSpPr>
        <p:spPr>
          <a:xfrm>
            <a:off x="457200" y="2817958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2. Event of interest: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7DFD4-6F7C-3941-A2CF-E98F6D6A209F}"/>
              </a:ext>
            </a:extLst>
          </p:cNvPr>
          <p:cNvSpPr txBox="1"/>
          <p:nvPr/>
        </p:nvSpPr>
        <p:spPr>
          <a:xfrm>
            <a:off x="457200" y="4215549"/>
            <a:ext cx="27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3. Probabilities?</a:t>
            </a:r>
          </a:p>
        </p:txBody>
      </p:sp>
    </p:spTree>
    <p:extLst>
      <p:ext uri="{BB962C8B-B14F-4D97-AF65-F5344CB8AC3E}">
        <p14:creationId xmlns:p14="http://schemas.microsoft.com/office/powerpoint/2010/main" val="2317131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Uncountable sample spaces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000" y="2004683"/>
            <a:ext cx="737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“</a:t>
            </a:r>
            <a:r>
              <a:rPr lang="en-US" sz="2800" i="1" dirty="0">
                <a:latin typeface="Franklin Gothic Medium"/>
                <a:cs typeface="Franklin Gothic Medium"/>
              </a:rPr>
              <a:t>The </a:t>
            </a:r>
            <a:r>
              <a:rPr lang="en-US" sz="2800" i="1" dirty="0">
                <a:solidFill>
                  <a:srgbClr val="FF9933"/>
                </a:solidFill>
                <a:latin typeface="Franklin Gothic Medium"/>
                <a:cs typeface="Franklin Gothic Medium"/>
              </a:rPr>
              <a:t>probability</a:t>
            </a:r>
            <a:r>
              <a:rPr lang="en-US" sz="2800" i="1" dirty="0">
                <a:latin typeface="Franklin Gothic Medium"/>
                <a:cs typeface="Franklin Gothic Medium"/>
              </a:rPr>
              <a:t> of an event is the sum of the </a:t>
            </a:r>
          </a:p>
          <a:p>
            <a:r>
              <a:rPr lang="en-US" sz="2800" i="1" dirty="0">
                <a:latin typeface="Franklin Gothic Medium"/>
                <a:cs typeface="Franklin Gothic Medium"/>
              </a:rPr>
              <a:t>probabilities of its elements</a:t>
            </a:r>
            <a:r>
              <a:rPr lang="en-US" sz="2800" dirty="0">
                <a:latin typeface="Franklin Gothic Medium"/>
                <a:cs typeface="Franklin Gothic Medium"/>
              </a:rPr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242683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In Lecture 2 we said: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242933"/>
            <a:ext cx="81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…but all elements have </a:t>
            </a:r>
            <a:r>
              <a:rPr lang="en-US" sz="28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probability zero</a:t>
            </a:r>
            <a:r>
              <a:rPr lang="en-US" sz="2800" dirty="0">
                <a:latin typeface="Franklin Gothic Medium"/>
                <a:cs typeface="Franklin Gothic Medium"/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2525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To specify and calculate </a:t>
            </a:r>
            <a:r>
              <a:rPr lang="en-US" sz="2800" dirty="0" err="1">
                <a:latin typeface="Franklin Gothic Medium"/>
                <a:cs typeface="Franklin Gothic Medium"/>
              </a:rPr>
              <a:t>probabilites</a:t>
            </a:r>
            <a:r>
              <a:rPr lang="en-US" sz="2800" dirty="0">
                <a:latin typeface="Franklin Gothic Medium"/>
                <a:cs typeface="Franklin Gothic Medium"/>
              </a:rPr>
              <a:t>, we have to work with the </a:t>
            </a:r>
            <a:r>
              <a:rPr lang="en-US" sz="28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axioms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20207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42683"/>
            <a:ext cx="812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From 12:08 - 12:12 and 12:54 - 12:57 the doorbell wasn’t working.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69671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Event of interest:</a:t>
            </a:r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DE159-8BCB-CE4F-9D6B-FDF4C221175D}"/>
              </a:ext>
            </a:extLst>
          </p:cNvPr>
          <p:cNvSpPr txBox="1"/>
          <p:nvPr/>
        </p:nvSpPr>
        <p:spPr>
          <a:xfrm>
            <a:off x="457200" y="4403138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ranklin Gothic Medium"/>
                <a:cs typeface="Franklin Gothic Medium"/>
              </a:rPr>
              <a:t>Probability:</a:t>
            </a:r>
            <a:endParaRPr lang="en-US" sz="28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440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9377F-103A-3E46-9549-1CDC98ED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973"/>
          <a:stretch/>
        </p:blipFill>
        <p:spPr>
          <a:xfrm>
            <a:off x="5129940" y="957451"/>
            <a:ext cx="3688596" cy="279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97CD7-2AFA-F641-B822-60162A2F2E75}"/>
              </a:ext>
            </a:extLst>
          </p:cNvPr>
          <p:cNvSpPr txBox="1"/>
          <p:nvPr/>
        </p:nvSpPr>
        <p:spPr>
          <a:xfrm>
            <a:off x="472699" y="591045"/>
            <a:ext cx="541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Romeo and Juliet have a date between 9 and 10.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6579-38F5-BE44-96FC-8A3965FC26D2}"/>
              </a:ext>
            </a:extLst>
          </p:cNvPr>
          <p:cNvSpPr txBox="1"/>
          <p:nvPr/>
        </p:nvSpPr>
        <p:spPr>
          <a:xfrm>
            <a:off x="472699" y="2572757"/>
            <a:ext cx="541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The first to arrive will wait for 15 minutes and leave if the other isn’t there.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14A71-DA12-5A4F-9641-F23223C9CCB0}"/>
              </a:ext>
            </a:extLst>
          </p:cNvPr>
          <p:cNvSpPr txBox="1"/>
          <p:nvPr/>
        </p:nvSpPr>
        <p:spPr>
          <a:xfrm>
            <a:off x="472699" y="4863921"/>
            <a:ext cx="80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they meet?</a:t>
            </a:r>
          </a:p>
        </p:txBody>
      </p:sp>
    </p:spTree>
    <p:extLst>
      <p:ext uri="{BB962C8B-B14F-4D97-AF65-F5344CB8AC3E}">
        <p14:creationId xmlns:p14="http://schemas.microsoft.com/office/powerpoint/2010/main" val="3073486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05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DC4C-021B-F441-98A7-E6A59378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Bertrand’s paradox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687FEC-2977-3043-8064-A12B5A1F4B71}"/>
              </a:ext>
            </a:extLst>
          </p:cNvPr>
          <p:cNvSpPr/>
          <p:nvPr/>
        </p:nvSpPr>
        <p:spPr>
          <a:xfrm>
            <a:off x="2270501" y="1564669"/>
            <a:ext cx="4602997" cy="4602997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A3219742-148A-E448-B4DA-D46BF67C466A}"/>
              </a:ext>
            </a:extLst>
          </p:cNvPr>
          <p:cNvSpPr/>
          <p:nvPr/>
        </p:nvSpPr>
        <p:spPr>
          <a:xfrm>
            <a:off x="2566497" y="1564669"/>
            <a:ext cx="4011005" cy="3457763"/>
          </a:xfrm>
          <a:prstGeom prst="triangl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333106-CB82-E34B-A312-7A367D583C88}"/>
              </a:ext>
            </a:extLst>
          </p:cNvPr>
          <p:cNvCxnSpPr>
            <a:cxnSpLocks/>
          </p:cNvCxnSpPr>
          <p:nvPr/>
        </p:nvCxnSpPr>
        <p:spPr>
          <a:xfrm>
            <a:off x="3465142" y="1860777"/>
            <a:ext cx="3370881" cy="1627323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AF815C-FA15-7D42-B7BE-AF724FBE70F2}"/>
              </a:ext>
            </a:extLst>
          </p:cNvPr>
          <p:cNvSpPr txBox="1"/>
          <p:nvPr/>
        </p:nvSpPr>
        <p:spPr>
          <a:xfrm>
            <a:off x="2147793" y="491640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74D6D-7FE3-184F-9F2C-C3A191AD2AE7}"/>
              </a:ext>
            </a:extLst>
          </p:cNvPr>
          <p:cNvSpPr txBox="1"/>
          <p:nvPr/>
        </p:nvSpPr>
        <p:spPr>
          <a:xfrm>
            <a:off x="6524146" y="485359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10BA1-F0C3-9B47-A74D-353EEC967664}"/>
              </a:ext>
            </a:extLst>
          </p:cNvPr>
          <p:cNvSpPr txBox="1"/>
          <p:nvPr/>
        </p:nvSpPr>
        <p:spPr>
          <a:xfrm>
            <a:off x="4393105" y="1115557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aramond" panose="02020404030301010803" pitchFamily="18" charset="0"/>
                <a:cs typeface="Franklin Gothic Medium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F7E67-5C9D-5D40-87C0-AE822005C1D1}"/>
              </a:ext>
            </a:extLst>
          </p:cNvPr>
          <p:cNvSpPr txBox="1"/>
          <p:nvPr/>
        </p:nvSpPr>
        <p:spPr>
          <a:xfrm>
            <a:off x="3012362" y="1541659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10299-3BDA-1B45-BCCE-70F4FB283F3C}"/>
              </a:ext>
            </a:extLst>
          </p:cNvPr>
          <p:cNvSpPr txBox="1"/>
          <p:nvPr/>
        </p:nvSpPr>
        <p:spPr>
          <a:xfrm>
            <a:off x="6829471" y="3294742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839975-18E7-5F47-99C2-E2378DE4A41A}"/>
              </a:ext>
            </a:extLst>
          </p:cNvPr>
          <p:cNvSpPr txBox="1"/>
          <p:nvPr/>
        </p:nvSpPr>
        <p:spPr>
          <a:xfrm>
            <a:off x="745086" y="5481004"/>
            <a:ext cx="767306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ranklin Gothic Medium"/>
                <a:cs typeface="Franklin Gothic Medium"/>
              </a:rPr>
              <a:t>What is the probability that 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XY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 &gt; |</a:t>
            </a:r>
            <a:r>
              <a:rPr lang="en-US" sz="3200" i="1" dirty="0">
                <a:latin typeface="Garamond" panose="02020404030301010803" pitchFamily="18" charset="0"/>
                <a:cs typeface="Franklin Gothic Medium"/>
              </a:rPr>
              <a:t>AB</a:t>
            </a:r>
            <a:r>
              <a:rPr lang="en-US" sz="3200" dirty="0">
                <a:latin typeface="Garamond" panose="02020404030301010803" pitchFamily="18" charset="0"/>
                <a:cs typeface="Franklin Gothic Medium"/>
              </a:rPr>
              <a:t>|</a:t>
            </a:r>
            <a:r>
              <a:rPr lang="en-US" sz="3200" dirty="0">
                <a:latin typeface="Franklin Gothic Medium"/>
                <a:cs typeface="Franklin Gothic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81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097B85B-3DF4-1346-AA43-BD2F281ECD3F}"/>
              </a:ext>
            </a:extLst>
          </p:cNvPr>
          <p:cNvSpPr/>
          <p:nvPr/>
        </p:nvSpPr>
        <p:spPr>
          <a:xfrm>
            <a:off x="748747" y="1678043"/>
            <a:ext cx="3253606" cy="3253606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39AA2-1D8E-9649-B6C5-B7E326D50B64}"/>
              </a:ext>
            </a:extLst>
          </p:cNvPr>
          <p:cNvCxnSpPr>
            <a:cxnSpLocks/>
            <a:stCxn id="3" idx="4"/>
          </p:cNvCxnSpPr>
          <p:nvPr/>
        </p:nvCxnSpPr>
        <p:spPr>
          <a:xfrm flipV="1">
            <a:off x="2375550" y="3308807"/>
            <a:ext cx="0" cy="1622842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1F5AD5-6FE4-E745-B797-FE1FCFDB6F30}"/>
              </a:ext>
            </a:extLst>
          </p:cNvPr>
          <p:cNvCxnSpPr>
            <a:cxnSpLocks/>
            <a:stCxn id="3" idx="3"/>
            <a:endCxn id="3" idx="5"/>
          </p:cNvCxnSpPr>
          <p:nvPr/>
        </p:nvCxnSpPr>
        <p:spPr>
          <a:xfrm>
            <a:off x="1225227" y="4455169"/>
            <a:ext cx="2300646" cy="0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F6712E6-EC6A-5B45-B167-5A9B49A7B106}"/>
              </a:ext>
            </a:extLst>
          </p:cNvPr>
          <p:cNvSpPr/>
          <p:nvPr/>
        </p:nvSpPr>
        <p:spPr>
          <a:xfrm>
            <a:off x="2336922" y="4417995"/>
            <a:ext cx="77255" cy="7725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641B-5437-D646-9BFD-5895A6A28142}"/>
              </a:ext>
            </a:extLst>
          </p:cNvPr>
          <p:cNvSpPr txBox="1"/>
          <p:nvPr/>
        </p:nvSpPr>
        <p:spPr>
          <a:xfrm>
            <a:off x="795765" y="4295195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333D5-A52E-3A4C-9B3D-AD24DCD8AAB5}"/>
              </a:ext>
            </a:extLst>
          </p:cNvPr>
          <p:cNvSpPr txBox="1"/>
          <p:nvPr/>
        </p:nvSpPr>
        <p:spPr>
          <a:xfrm>
            <a:off x="3581514" y="4295195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97B337-84EF-3E43-85C5-04259F06C6F4}"/>
              </a:ext>
            </a:extLst>
          </p:cNvPr>
          <p:cNvSpPr/>
          <p:nvPr/>
        </p:nvSpPr>
        <p:spPr>
          <a:xfrm>
            <a:off x="1570682" y="561473"/>
            <a:ext cx="1609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Model 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C188D-5F12-5643-8913-F2B6FE06A263}"/>
              </a:ext>
            </a:extLst>
          </p:cNvPr>
          <p:cNvSpPr/>
          <p:nvPr/>
        </p:nvSpPr>
        <p:spPr>
          <a:xfrm>
            <a:off x="6015662" y="561473"/>
            <a:ext cx="16097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Model 2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13D9EC-4A97-6245-939C-397677FBF5DA}"/>
              </a:ext>
            </a:extLst>
          </p:cNvPr>
          <p:cNvCxnSpPr/>
          <p:nvPr/>
        </p:nvCxnSpPr>
        <p:spPr>
          <a:xfrm>
            <a:off x="5155100" y="1678756"/>
            <a:ext cx="325360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F571A0C-0FED-C14C-B7DF-8594921050D8}"/>
              </a:ext>
            </a:extLst>
          </p:cNvPr>
          <p:cNvSpPr/>
          <p:nvPr/>
        </p:nvSpPr>
        <p:spPr>
          <a:xfrm>
            <a:off x="5155100" y="1682004"/>
            <a:ext cx="3253606" cy="3253606"/>
          </a:xfrm>
          <a:prstGeom prst="ellips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18076B-C0BD-074D-B508-56FBD98E2B4B}"/>
              </a:ext>
            </a:extLst>
          </p:cNvPr>
          <p:cNvCxnSpPr>
            <a:cxnSpLocks/>
          </p:cNvCxnSpPr>
          <p:nvPr/>
        </p:nvCxnSpPr>
        <p:spPr>
          <a:xfrm>
            <a:off x="6781902" y="1679675"/>
            <a:ext cx="1555741" cy="2095006"/>
          </a:xfrm>
          <a:prstGeom prst="line">
            <a:avLst/>
          </a:prstGeom>
          <a:ln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51C4CC0-712F-F24F-AE2B-6C91DB329522}"/>
              </a:ext>
            </a:extLst>
          </p:cNvPr>
          <p:cNvSpPr/>
          <p:nvPr/>
        </p:nvSpPr>
        <p:spPr>
          <a:xfrm>
            <a:off x="6743275" y="1641048"/>
            <a:ext cx="77255" cy="77255"/>
          </a:xfrm>
          <a:prstGeom prst="ellipse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4EEEC-7689-824F-8C3B-86D0C2D61070}"/>
              </a:ext>
            </a:extLst>
          </p:cNvPr>
          <p:cNvSpPr txBox="1"/>
          <p:nvPr/>
        </p:nvSpPr>
        <p:spPr>
          <a:xfrm>
            <a:off x="6594992" y="1318193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D8AEFF-4285-6F4C-BFBF-A2F6721DE948}"/>
              </a:ext>
            </a:extLst>
          </p:cNvPr>
          <p:cNvSpPr txBox="1"/>
          <p:nvPr/>
        </p:nvSpPr>
        <p:spPr>
          <a:xfrm>
            <a:off x="8337643" y="3613253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latin typeface="Garamond" panose="02020404030301010803" pitchFamily="18" charset="0"/>
                <a:cs typeface="Franklin Gothic Medium"/>
              </a:rPr>
              <a:t>Y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014CCEF-592F-564A-8960-5A29F60DF3FA}"/>
              </a:ext>
            </a:extLst>
          </p:cNvPr>
          <p:cNvSpPr/>
          <p:nvPr/>
        </p:nvSpPr>
        <p:spPr>
          <a:xfrm>
            <a:off x="6193903" y="1090757"/>
            <a:ext cx="1175997" cy="1175997"/>
          </a:xfrm>
          <a:prstGeom prst="arc">
            <a:avLst>
              <a:gd name="adj1" fmla="val 35795"/>
              <a:gd name="adj2" fmla="val 3148893"/>
            </a:avLst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17" grpId="0"/>
      <p:bldP spid="30" grpId="0" animBg="1"/>
      <p:bldP spid="31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00" y="862547"/>
            <a:ext cx="79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933"/>
                </a:solidFill>
                <a:latin typeface="Franklin Gothic Medium"/>
                <a:cs typeface="Franklin Gothic Medium"/>
              </a:rPr>
              <a:t>Can Alice and Bob make a connection?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0E806-CBDE-D64D-BA99-8A9A30E93E20}"/>
              </a:ext>
            </a:extLst>
          </p:cNvPr>
          <p:cNvSpPr txBox="1"/>
          <p:nvPr/>
        </p:nvSpPr>
        <p:spPr>
          <a:xfrm>
            <a:off x="467500" y="2129138"/>
            <a:ext cx="8229599" cy="1320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In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uncertain situations</a:t>
            </a:r>
            <a:r>
              <a:rPr lang="en-US" sz="3600" dirty="0">
                <a:latin typeface="Franklin Gothic Medium"/>
                <a:cs typeface="Franklin Gothic Medium"/>
              </a:rPr>
              <a:t> we want a number saying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how likely </a:t>
            </a:r>
            <a:r>
              <a:rPr lang="en-US" sz="3600" dirty="0">
                <a:latin typeface="Franklin Gothic Medium"/>
                <a:cs typeface="Franklin Gothic Medium"/>
              </a:rPr>
              <a:t>something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07DEF-B24C-5146-8F06-7C01490A47B2}"/>
              </a:ext>
            </a:extLst>
          </p:cNvPr>
          <p:cNvSpPr txBox="1"/>
          <p:nvPr/>
        </p:nvSpPr>
        <p:spPr>
          <a:xfrm>
            <a:off x="1936599" y="4224458"/>
            <a:ext cx="52708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atin typeface="Franklin Gothic Medium"/>
                <a:cs typeface="Franklin Gothic Medium"/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3258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A79301-EDE2-3C44-8DF1-70C34143B3BA}"/>
              </a:ext>
            </a:extLst>
          </p:cNvPr>
          <p:cNvSpPr txBox="1"/>
          <p:nvPr/>
        </p:nvSpPr>
        <p:spPr>
          <a:xfrm>
            <a:off x="543229" y="1718933"/>
            <a:ext cx="652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1. Specify all possible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25DD4-E5EA-424D-82C7-87745AD7CD7E}"/>
              </a:ext>
            </a:extLst>
          </p:cNvPr>
          <p:cNvSpPr txBox="1"/>
          <p:nvPr/>
        </p:nvSpPr>
        <p:spPr>
          <a:xfrm>
            <a:off x="543226" y="4074170"/>
            <a:ext cx="595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3. Identify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event(s)</a:t>
            </a:r>
            <a:r>
              <a:rPr lang="en-US" sz="3600" dirty="0">
                <a:latin typeface="Franklin Gothic Medium"/>
                <a:cs typeface="Franklin Gothic Medium"/>
              </a:rPr>
              <a:t> of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8F74B-6D83-1C47-91FA-E806C4CDB6D5}"/>
              </a:ext>
            </a:extLst>
          </p:cNvPr>
          <p:cNvSpPr txBox="1"/>
          <p:nvPr/>
        </p:nvSpPr>
        <p:spPr>
          <a:xfrm>
            <a:off x="543226" y="2919241"/>
            <a:ext cx="45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2. Assign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probabilities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9CF29-B523-6E44-983C-7580397B452B}"/>
              </a:ext>
            </a:extLst>
          </p:cNvPr>
          <p:cNvSpPr txBox="1"/>
          <p:nvPr/>
        </p:nvSpPr>
        <p:spPr>
          <a:xfrm>
            <a:off x="543226" y="5250193"/>
            <a:ext cx="509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4. Shut up and </a:t>
            </a:r>
            <a:r>
              <a:rPr lang="en-US" sz="36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calculate</a:t>
            </a:r>
            <a:r>
              <a:rPr lang="en-US" sz="3600" dirty="0">
                <a:latin typeface="Franklin Gothic Medium"/>
                <a:cs typeface="Franklin Gothic Medium"/>
              </a:rPr>
              <a:t>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754FD6-75F1-7D48-9CF4-5A7C5816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cheat sheet</a:t>
            </a:r>
          </a:p>
        </p:txBody>
      </p:sp>
    </p:spTree>
    <p:extLst>
      <p:ext uri="{BB962C8B-B14F-4D97-AF65-F5344CB8AC3E}">
        <p14:creationId xmlns:p14="http://schemas.microsoft.com/office/powerpoint/2010/main" val="12975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eeform 400"/>
          <p:cNvSpPr/>
          <p:nvPr/>
        </p:nvSpPr>
        <p:spPr>
          <a:xfrm>
            <a:off x="69850" y="889000"/>
            <a:ext cx="6838950" cy="4023482"/>
          </a:xfrm>
          <a:custGeom>
            <a:avLst/>
            <a:gdLst>
              <a:gd name="connsiteX0" fmla="*/ 355600 w 6838950"/>
              <a:gd name="connsiteY0" fmla="*/ 3644900 h 4023482"/>
              <a:gd name="connsiteX1" fmla="*/ 355600 w 6838950"/>
              <a:gd name="connsiteY1" fmla="*/ 3644900 h 4023482"/>
              <a:gd name="connsiteX2" fmla="*/ 393700 w 6838950"/>
              <a:gd name="connsiteY2" fmla="*/ 3695700 h 4023482"/>
              <a:gd name="connsiteX3" fmla="*/ 450850 w 6838950"/>
              <a:gd name="connsiteY3" fmla="*/ 3727450 h 4023482"/>
              <a:gd name="connsiteX4" fmla="*/ 469900 w 6838950"/>
              <a:gd name="connsiteY4" fmla="*/ 3740150 h 4023482"/>
              <a:gd name="connsiteX5" fmla="*/ 501650 w 6838950"/>
              <a:gd name="connsiteY5" fmla="*/ 3752850 h 4023482"/>
              <a:gd name="connsiteX6" fmla="*/ 520700 w 6838950"/>
              <a:gd name="connsiteY6" fmla="*/ 3759200 h 4023482"/>
              <a:gd name="connsiteX7" fmla="*/ 565150 w 6838950"/>
              <a:gd name="connsiteY7" fmla="*/ 3778250 h 4023482"/>
              <a:gd name="connsiteX8" fmla="*/ 641350 w 6838950"/>
              <a:gd name="connsiteY8" fmla="*/ 3803650 h 4023482"/>
              <a:gd name="connsiteX9" fmla="*/ 717550 w 6838950"/>
              <a:gd name="connsiteY9" fmla="*/ 3822700 h 4023482"/>
              <a:gd name="connsiteX10" fmla="*/ 742950 w 6838950"/>
              <a:gd name="connsiteY10" fmla="*/ 3835400 h 4023482"/>
              <a:gd name="connsiteX11" fmla="*/ 787400 w 6838950"/>
              <a:gd name="connsiteY11" fmla="*/ 3848100 h 4023482"/>
              <a:gd name="connsiteX12" fmla="*/ 819150 w 6838950"/>
              <a:gd name="connsiteY12" fmla="*/ 3854450 h 4023482"/>
              <a:gd name="connsiteX13" fmla="*/ 876300 w 6838950"/>
              <a:gd name="connsiteY13" fmla="*/ 3860800 h 4023482"/>
              <a:gd name="connsiteX14" fmla="*/ 1041400 w 6838950"/>
              <a:gd name="connsiteY14" fmla="*/ 3879850 h 4023482"/>
              <a:gd name="connsiteX15" fmla="*/ 1073150 w 6838950"/>
              <a:gd name="connsiteY15" fmla="*/ 3892550 h 4023482"/>
              <a:gd name="connsiteX16" fmla="*/ 1295400 w 6838950"/>
              <a:gd name="connsiteY16" fmla="*/ 3917950 h 4023482"/>
              <a:gd name="connsiteX17" fmla="*/ 1492250 w 6838950"/>
              <a:gd name="connsiteY17" fmla="*/ 3949700 h 4023482"/>
              <a:gd name="connsiteX18" fmla="*/ 1651000 w 6838950"/>
              <a:gd name="connsiteY18" fmla="*/ 3962400 h 4023482"/>
              <a:gd name="connsiteX19" fmla="*/ 1803400 w 6838950"/>
              <a:gd name="connsiteY19" fmla="*/ 3968750 h 4023482"/>
              <a:gd name="connsiteX20" fmla="*/ 1911350 w 6838950"/>
              <a:gd name="connsiteY20" fmla="*/ 3975100 h 4023482"/>
              <a:gd name="connsiteX21" fmla="*/ 2806700 w 6838950"/>
              <a:gd name="connsiteY21" fmla="*/ 3968750 h 4023482"/>
              <a:gd name="connsiteX22" fmla="*/ 3822700 w 6838950"/>
              <a:gd name="connsiteY22" fmla="*/ 3987800 h 4023482"/>
              <a:gd name="connsiteX23" fmla="*/ 4133850 w 6838950"/>
              <a:gd name="connsiteY23" fmla="*/ 3994150 h 4023482"/>
              <a:gd name="connsiteX24" fmla="*/ 4610100 w 6838950"/>
              <a:gd name="connsiteY24" fmla="*/ 4006850 h 4023482"/>
              <a:gd name="connsiteX25" fmla="*/ 5257800 w 6838950"/>
              <a:gd name="connsiteY25" fmla="*/ 4006850 h 4023482"/>
              <a:gd name="connsiteX26" fmla="*/ 5791200 w 6838950"/>
              <a:gd name="connsiteY26" fmla="*/ 3994150 h 4023482"/>
              <a:gd name="connsiteX27" fmla="*/ 5848350 w 6838950"/>
              <a:gd name="connsiteY27" fmla="*/ 3981450 h 4023482"/>
              <a:gd name="connsiteX28" fmla="*/ 6045200 w 6838950"/>
              <a:gd name="connsiteY28" fmla="*/ 3962400 h 4023482"/>
              <a:gd name="connsiteX29" fmla="*/ 6146800 w 6838950"/>
              <a:gd name="connsiteY29" fmla="*/ 3949700 h 4023482"/>
              <a:gd name="connsiteX30" fmla="*/ 6223000 w 6838950"/>
              <a:gd name="connsiteY30" fmla="*/ 3924300 h 4023482"/>
              <a:gd name="connsiteX31" fmla="*/ 6261100 w 6838950"/>
              <a:gd name="connsiteY31" fmla="*/ 3911600 h 4023482"/>
              <a:gd name="connsiteX32" fmla="*/ 6305550 w 6838950"/>
              <a:gd name="connsiteY32" fmla="*/ 3905250 h 4023482"/>
              <a:gd name="connsiteX33" fmla="*/ 6343650 w 6838950"/>
              <a:gd name="connsiteY33" fmla="*/ 3892550 h 4023482"/>
              <a:gd name="connsiteX34" fmla="*/ 6375400 w 6838950"/>
              <a:gd name="connsiteY34" fmla="*/ 3886200 h 4023482"/>
              <a:gd name="connsiteX35" fmla="*/ 6407150 w 6838950"/>
              <a:gd name="connsiteY35" fmla="*/ 3873500 h 4023482"/>
              <a:gd name="connsiteX36" fmla="*/ 6464300 w 6838950"/>
              <a:gd name="connsiteY36" fmla="*/ 3867150 h 4023482"/>
              <a:gd name="connsiteX37" fmla="*/ 6521450 w 6838950"/>
              <a:gd name="connsiteY37" fmla="*/ 3848100 h 4023482"/>
              <a:gd name="connsiteX38" fmla="*/ 6553200 w 6838950"/>
              <a:gd name="connsiteY38" fmla="*/ 3835400 h 4023482"/>
              <a:gd name="connsiteX39" fmla="*/ 6572250 w 6838950"/>
              <a:gd name="connsiteY39" fmla="*/ 3829050 h 4023482"/>
              <a:gd name="connsiteX40" fmla="*/ 6597650 w 6838950"/>
              <a:gd name="connsiteY40" fmla="*/ 3810000 h 4023482"/>
              <a:gd name="connsiteX41" fmla="*/ 6629400 w 6838950"/>
              <a:gd name="connsiteY41" fmla="*/ 3803650 h 4023482"/>
              <a:gd name="connsiteX42" fmla="*/ 6642100 w 6838950"/>
              <a:gd name="connsiteY42" fmla="*/ 3784600 h 4023482"/>
              <a:gd name="connsiteX43" fmla="*/ 6661150 w 6838950"/>
              <a:gd name="connsiteY43" fmla="*/ 3778250 h 4023482"/>
              <a:gd name="connsiteX44" fmla="*/ 6667500 w 6838950"/>
              <a:gd name="connsiteY44" fmla="*/ 3759200 h 4023482"/>
              <a:gd name="connsiteX45" fmla="*/ 6680200 w 6838950"/>
              <a:gd name="connsiteY45" fmla="*/ 3740150 h 4023482"/>
              <a:gd name="connsiteX46" fmla="*/ 6686550 w 6838950"/>
              <a:gd name="connsiteY46" fmla="*/ 3714750 h 4023482"/>
              <a:gd name="connsiteX47" fmla="*/ 6699250 w 6838950"/>
              <a:gd name="connsiteY47" fmla="*/ 3670300 h 4023482"/>
              <a:gd name="connsiteX48" fmla="*/ 6705600 w 6838950"/>
              <a:gd name="connsiteY48" fmla="*/ 3549650 h 4023482"/>
              <a:gd name="connsiteX49" fmla="*/ 6718300 w 6838950"/>
              <a:gd name="connsiteY49" fmla="*/ 3524250 h 4023482"/>
              <a:gd name="connsiteX50" fmla="*/ 6724650 w 6838950"/>
              <a:gd name="connsiteY50" fmla="*/ 3448050 h 4023482"/>
              <a:gd name="connsiteX51" fmla="*/ 6718300 w 6838950"/>
              <a:gd name="connsiteY51" fmla="*/ 3136900 h 4023482"/>
              <a:gd name="connsiteX52" fmla="*/ 6692900 w 6838950"/>
              <a:gd name="connsiteY52" fmla="*/ 3092450 h 4023482"/>
              <a:gd name="connsiteX53" fmla="*/ 6673850 w 6838950"/>
              <a:gd name="connsiteY53" fmla="*/ 3073400 h 4023482"/>
              <a:gd name="connsiteX54" fmla="*/ 6591300 w 6838950"/>
              <a:gd name="connsiteY54" fmla="*/ 3028950 h 4023482"/>
              <a:gd name="connsiteX55" fmla="*/ 6559550 w 6838950"/>
              <a:gd name="connsiteY55" fmla="*/ 3009900 h 4023482"/>
              <a:gd name="connsiteX56" fmla="*/ 6496050 w 6838950"/>
              <a:gd name="connsiteY56" fmla="*/ 2984500 h 4023482"/>
              <a:gd name="connsiteX57" fmla="*/ 6470650 w 6838950"/>
              <a:gd name="connsiteY57" fmla="*/ 2971800 h 4023482"/>
              <a:gd name="connsiteX58" fmla="*/ 6445250 w 6838950"/>
              <a:gd name="connsiteY58" fmla="*/ 2952750 h 4023482"/>
              <a:gd name="connsiteX59" fmla="*/ 6413500 w 6838950"/>
              <a:gd name="connsiteY59" fmla="*/ 2946400 h 4023482"/>
              <a:gd name="connsiteX60" fmla="*/ 6362700 w 6838950"/>
              <a:gd name="connsiteY60" fmla="*/ 2927350 h 4023482"/>
              <a:gd name="connsiteX61" fmla="*/ 6337300 w 6838950"/>
              <a:gd name="connsiteY61" fmla="*/ 2914650 h 4023482"/>
              <a:gd name="connsiteX62" fmla="*/ 6305550 w 6838950"/>
              <a:gd name="connsiteY62" fmla="*/ 2908300 h 4023482"/>
              <a:gd name="connsiteX63" fmla="*/ 6280150 w 6838950"/>
              <a:gd name="connsiteY63" fmla="*/ 2901950 h 4023482"/>
              <a:gd name="connsiteX64" fmla="*/ 6242050 w 6838950"/>
              <a:gd name="connsiteY64" fmla="*/ 2889250 h 4023482"/>
              <a:gd name="connsiteX65" fmla="*/ 6203950 w 6838950"/>
              <a:gd name="connsiteY65" fmla="*/ 2882900 h 4023482"/>
              <a:gd name="connsiteX66" fmla="*/ 6153150 w 6838950"/>
              <a:gd name="connsiteY66" fmla="*/ 2870200 h 4023482"/>
              <a:gd name="connsiteX67" fmla="*/ 6115050 w 6838950"/>
              <a:gd name="connsiteY67" fmla="*/ 2863850 h 4023482"/>
              <a:gd name="connsiteX68" fmla="*/ 6032500 w 6838950"/>
              <a:gd name="connsiteY68" fmla="*/ 2844800 h 4023482"/>
              <a:gd name="connsiteX69" fmla="*/ 5988050 w 6838950"/>
              <a:gd name="connsiteY69" fmla="*/ 2838450 h 4023482"/>
              <a:gd name="connsiteX70" fmla="*/ 5880100 w 6838950"/>
              <a:gd name="connsiteY70" fmla="*/ 2819400 h 4023482"/>
              <a:gd name="connsiteX71" fmla="*/ 5829300 w 6838950"/>
              <a:gd name="connsiteY71" fmla="*/ 2806700 h 4023482"/>
              <a:gd name="connsiteX72" fmla="*/ 5721350 w 6838950"/>
              <a:gd name="connsiteY72" fmla="*/ 2794000 h 4023482"/>
              <a:gd name="connsiteX73" fmla="*/ 5664200 w 6838950"/>
              <a:gd name="connsiteY73" fmla="*/ 2781300 h 4023482"/>
              <a:gd name="connsiteX74" fmla="*/ 5334000 w 6838950"/>
              <a:gd name="connsiteY74" fmla="*/ 2774950 h 4023482"/>
              <a:gd name="connsiteX75" fmla="*/ 5270500 w 6838950"/>
              <a:gd name="connsiteY75" fmla="*/ 2768600 h 4023482"/>
              <a:gd name="connsiteX76" fmla="*/ 5194300 w 6838950"/>
              <a:gd name="connsiteY76" fmla="*/ 2755900 h 4023482"/>
              <a:gd name="connsiteX77" fmla="*/ 5130800 w 6838950"/>
              <a:gd name="connsiteY77" fmla="*/ 2736850 h 4023482"/>
              <a:gd name="connsiteX78" fmla="*/ 5080000 w 6838950"/>
              <a:gd name="connsiteY78" fmla="*/ 2724150 h 4023482"/>
              <a:gd name="connsiteX79" fmla="*/ 4972050 w 6838950"/>
              <a:gd name="connsiteY79" fmla="*/ 2711450 h 4023482"/>
              <a:gd name="connsiteX80" fmla="*/ 4940300 w 6838950"/>
              <a:gd name="connsiteY80" fmla="*/ 2698750 h 4023482"/>
              <a:gd name="connsiteX81" fmla="*/ 4895850 w 6838950"/>
              <a:gd name="connsiteY81" fmla="*/ 2692400 h 4023482"/>
              <a:gd name="connsiteX82" fmla="*/ 4876800 w 6838950"/>
              <a:gd name="connsiteY82" fmla="*/ 2679700 h 4023482"/>
              <a:gd name="connsiteX83" fmla="*/ 4832350 w 6838950"/>
              <a:gd name="connsiteY83" fmla="*/ 2667000 h 4023482"/>
              <a:gd name="connsiteX84" fmla="*/ 4813300 w 6838950"/>
              <a:gd name="connsiteY84" fmla="*/ 2660650 h 4023482"/>
              <a:gd name="connsiteX85" fmla="*/ 4768850 w 6838950"/>
              <a:gd name="connsiteY85" fmla="*/ 2641600 h 4023482"/>
              <a:gd name="connsiteX86" fmla="*/ 4749800 w 6838950"/>
              <a:gd name="connsiteY86" fmla="*/ 2622550 h 4023482"/>
              <a:gd name="connsiteX87" fmla="*/ 4699000 w 6838950"/>
              <a:gd name="connsiteY87" fmla="*/ 2597150 h 4023482"/>
              <a:gd name="connsiteX88" fmla="*/ 4667250 w 6838950"/>
              <a:gd name="connsiteY88" fmla="*/ 2571750 h 4023482"/>
              <a:gd name="connsiteX89" fmla="*/ 4597400 w 6838950"/>
              <a:gd name="connsiteY89" fmla="*/ 2495550 h 4023482"/>
              <a:gd name="connsiteX90" fmla="*/ 4572000 w 6838950"/>
              <a:gd name="connsiteY90" fmla="*/ 2457450 h 4023482"/>
              <a:gd name="connsiteX91" fmla="*/ 4565650 w 6838950"/>
              <a:gd name="connsiteY91" fmla="*/ 2432050 h 4023482"/>
              <a:gd name="connsiteX92" fmla="*/ 4552950 w 6838950"/>
              <a:gd name="connsiteY92" fmla="*/ 2413000 h 4023482"/>
              <a:gd name="connsiteX93" fmla="*/ 4540250 w 6838950"/>
              <a:gd name="connsiteY93" fmla="*/ 2362200 h 4023482"/>
              <a:gd name="connsiteX94" fmla="*/ 4540250 w 6838950"/>
              <a:gd name="connsiteY94" fmla="*/ 1885950 h 4023482"/>
              <a:gd name="connsiteX95" fmla="*/ 4552950 w 6838950"/>
              <a:gd name="connsiteY95" fmla="*/ 1860550 h 4023482"/>
              <a:gd name="connsiteX96" fmla="*/ 4578350 w 6838950"/>
              <a:gd name="connsiteY96" fmla="*/ 1771650 h 4023482"/>
              <a:gd name="connsiteX97" fmla="*/ 4616450 w 6838950"/>
              <a:gd name="connsiteY97" fmla="*/ 1733550 h 4023482"/>
              <a:gd name="connsiteX98" fmla="*/ 4641850 w 6838950"/>
              <a:gd name="connsiteY98" fmla="*/ 1701800 h 4023482"/>
              <a:gd name="connsiteX99" fmla="*/ 4699000 w 6838950"/>
              <a:gd name="connsiteY99" fmla="*/ 1676400 h 4023482"/>
              <a:gd name="connsiteX100" fmla="*/ 4819650 w 6838950"/>
              <a:gd name="connsiteY100" fmla="*/ 1612900 h 4023482"/>
              <a:gd name="connsiteX101" fmla="*/ 4845050 w 6838950"/>
              <a:gd name="connsiteY101" fmla="*/ 1606550 h 4023482"/>
              <a:gd name="connsiteX102" fmla="*/ 4991100 w 6838950"/>
              <a:gd name="connsiteY102" fmla="*/ 1600200 h 4023482"/>
              <a:gd name="connsiteX103" fmla="*/ 5403850 w 6838950"/>
              <a:gd name="connsiteY103" fmla="*/ 1587500 h 4023482"/>
              <a:gd name="connsiteX104" fmla="*/ 5588000 w 6838950"/>
              <a:gd name="connsiteY104" fmla="*/ 1581150 h 4023482"/>
              <a:gd name="connsiteX105" fmla="*/ 5803900 w 6838950"/>
              <a:gd name="connsiteY105" fmla="*/ 1562100 h 4023482"/>
              <a:gd name="connsiteX106" fmla="*/ 5880100 w 6838950"/>
              <a:gd name="connsiteY106" fmla="*/ 1549400 h 4023482"/>
              <a:gd name="connsiteX107" fmla="*/ 5969000 w 6838950"/>
              <a:gd name="connsiteY107" fmla="*/ 1530350 h 4023482"/>
              <a:gd name="connsiteX108" fmla="*/ 6064250 w 6838950"/>
              <a:gd name="connsiteY108" fmla="*/ 1524000 h 4023482"/>
              <a:gd name="connsiteX109" fmla="*/ 6235700 w 6838950"/>
              <a:gd name="connsiteY109" fmla="*/ 1504950 h 4023482"/>
              <a:gd name="connsiteX110" fmla="*/ 6375400 w 6838950"/>
              <a:gd name="connsiteY110" fmla="*/ 1479550 h 4023482"/>
              <a:gd name="connsiteX111" fmla="*/ 6527800 w 6838950"/>
              <a:gd name="connsiteY111" fmla="*/ 1460500 h 4023482"/>
              <a:gd name="connsiteX112" fmla="*/ 6591300 w 6838950"/>
              <a:gd name="connsiteY112" fmla="*/ 1447800 h 4023482"/>
              <a:gd name="connsiteX113" fmla="*/ 6642100 w 6838950"/>
              <a:gd name="connsiteY113" fmla="*/ 1441450 h 4023482"/>
              <a:gd name="connsiteX114" fmla="*/ 6718300 w 6838950"/>
              <a:gd name="connsiteY114" fmla="*/ 1403350 h 4023482"/>
              <a:gd name="connsiteX115" fmla="*/ 6762750 w 6838950"/>
              <a:gd name="connsiteY115" fmla="*/ 1371600 h 4023482"/>
              <a:gd name="connsiteX116" fmla="*/ 6800850 w 6838950"/>
              <a:gd name="connsiteY116" fmla="*/ 1333500 h 4023482"/>
              <a:gd name="connsiteX117" fmla="*/ 6826250 w 6838950"/>
              <a:gd name="connsiteY117" fmla="*/ 1263650 h 4023482"/>
              <a:gd name="connsiteX118" fmla="*/ 6838950 w 6838950"/>
              <a:gd name="connsiteY118" fmla="*/ 1130300 h 4023482"/>
              <a:gd name="connsiteX119" fmla="*/ 6826250 w 6838950"/>
              <a:gd name="connsiteY119" fmla="*/ 857250 h 4023482"/>
              <a:gd name="connsiteX120" fmla="*/ 6807200 w 6838950"/>
              <a:gd name="connsiteY120" fmla="*/ 806450 h 4023482"/>
              <a:gd name="connsiteX121" fmla="*/ 6800850 w 6838950"/>
              <a:gd name="connsiteY121" fmla="*/ 749300 h 4023482"/>
              <a:gd name="connsiteX122" fmla="*/ 6788150 w 6838950"/>
              <a:gd name="connsiteY122" fmla="*/ 723900 h 4023482"/>
              <a:gd name="connsiteX123" fmla="*/ 6781800 w 6838950"/>
              <a:gd name="connsiteY123" fmla="*/ 692150 h 4023482"/>
              <a:gd name="connsiteX124" fmla="*/ 6750050 w 6838950"/>
              <a:gd name="connsiteY124" fmla="*/ 628650 h 4023482"/>
              <a:gd name="connsiteX125" fmla="*/ 6743700 w 6838950"/>
              <a:gd name="connsiteY125" fmla="*/ 590550 h 4023482"/>
              <a:gd name="connsiteX126" fmla="*/ 6724650 w 6838950"/>
              <a:gd name="connsiteY126" fmla="*/ 558800 h 4023482"/>
              <a:gd name="connsiteX127" fmla="*/ 6673850 w 6838950"/>
              <a:gd name="connsiteY127" fmla="*/ 488950 h 4023482"/>
              <a:gd name="connsiteX128" fmla="*/ 6654800 w 6838950"/>
              <a:gd name="connsiteY128" fmla="*/ 457200 h 4023482"/>
              <a:gd name="connsiteX129" fmla="*/ 6610350 w 6838950"/>
              <a:gd name="connsiteY129" fmla="*/ 412750 h 4023482"/>
              <a:gd name="connsiteX130" fmla="*/ 6591300 w 6838950"/>
              <a:gd name="connsiteY130" fmla="*/ 387350 h 4023482"/>
              <a:gd name="connsiteX131" fmla="*/ 6572250 w 6838950"/>
              <a:gd name="connsiteY131" fmla="*/ 355600 h 4023482"/>
              <a:gd name="connsiteX132" fmla="*/ 6540500 w 6838950"/>
              <a:gd name="connsiteY132" fmla="*/ 330200 h 4023482"/>
              <a:gd name="connsiteX133" fmla="*/ 6521450 w 6838950"/>
              <a:gd name="connsiteY133" fmla="*/ 311150 h 4023482"/>
              <a:gd name="connsiteX134" fmla="*/ 6457950 w 6838950"/>
              <a:gd name="connsiteY134" fmla="*/ 266700 h 4023482"/>
              <a:gd name="connsiteX135" fmla="*/ 6426200 w 6838950"/>
              <a:gd name="connsiteY135" fmla="*/ 247650 h 4023482"/>
              <a:gd name="connsiteX136" fmla="*/ 6369050 w 6838950"/>
              <a:gd name="connsiteY136" fmla="*/ 228600 h 4023482"/>
              <a:gd name="connsiteX137" fmla="*/ 6337300 w 6838950"/>
              <a:gd name="connsiteY137" fmla="*/ 222250 h 4023482"/>
              <a:gd name="connsiteX138" fmla="*/ 6311900 w 6838950"/>
              <a:gd name="connsiteY138" fmla="*/ 209550 h 4023482"/>
              <a:gd name="connsiteX139" fmla="*/ 6191250 w 6838950"/>
              <a:gd name="connsiteY139" fmla="*/ 196850 h 4023482"/>
              <a:gd name="connsiteX140" fmla="*/ 5937250 w 6838950"/>
              <a:gd name="connsiteY140" fmla="*/ 165100 h 4023482"/>
              <a:gd name="connsiteX141" fmla="*/ 5784850 w 6838950"/>
              <a:gd name="connsiteY141" fmla="*/ 152400 h 4023482"/>
              <a:gd name="connsiteX142" fmla="*/ 5245100 w 6838950"/>
              <a:gd name="connsiteY142" fmla="*/ 158750 h 4023482"/>
              <a:gd name="connsiteX143" fmla="*/ 5048250 w 6838950"/>
              <a:gd name="connsiteY143" fmla="*/ 177800 h 4023482"/>
              <a:gd name="connsiteX144" fmla="*/ 4889500 w 6838950"/>
              <a:gd name="connsiteY144" fmla="*/ 184150 h 4023482"/>
              <a:gd name="connsiteX145" fmla="*/ 4521200 w 6838950"/>
              <a:gd name="connsiteY145" fmla="*/ 203200 h 4023482"/>
              <a:gd name="connsiteX146" fmla="*/ 3911600 w 6838950"/>
              <a:gd name="connsiteY146" fmla="*/ 196850 h 4023482"/>
              <a:gd name="connsiteX147" fmla="*/ 3810000 w 6838950"/>
              <a:gd name="connsiteY147" fmla="*/ 184150 h 4023482"/>
              <a:gd name="connsiteX148" fmla="*/ 3721100 w 6838950"/>
              <a:gd name="connsiteY148" fmla="*/ 177800 h 4023482"/>
              <a:gd name="connsiteX149" fmla="*/ 3638550 w 6838950"/>
              <a:gd name="connsiteY149" fmla="*/ 165100 h 4023482"/>
              <a:gd name="connsiteX150" fmla="*/ 3562350 w 6838950"/>
              <a:gd name="connsiteY150" fmla="*/ 158750 h 4023482"/>
              <a:gd name="connsiteX151" fmla="*/ 3403600 w 6838950"/>
              <a:gd name="connsiteY151" fmla="*/ 133350 h 4023482"/>
              <a:gd name="connsiteX152" fmla="*/ 3333750 w 6838950"/>
              <a:gd name="connsiteY152" fmla="*/ 127000 h 4023482"/>
              <a:gd name="connsiteX153" fmla="*/ 3060700 w 6838950"/>
              <a:gd name="connsiteY153" fmla="*/ 95250 h 4023482"/>
              <a:gd name="connsiteX154" fmla="*/ 2927350 w 6838950"/>
              <a:gd name="connsiteY154" fmla="*/ 76200 h 4023482"/>
              <a:gd name="connsiteX155" fmla="*/ 2851150 w 6838950"/>
              <a:gd name="connsiteY155" fmla="*/ 63500 h 4023482"/>
              <a:gd name="connsiteX156" fmla="*/ 2711450 w 6838950"/>
              <a:gd name="connsiteY156" fmla="*/ 50800 h 4023482"/>
              <a:gd name="connsiteX157" fmla="*/ 2584450 w 6838950"/>
              <a:gd name="connsiteY157" fmla="*/ 38100 h 4023482"/>
              <a:gd name="connsiteX158" fmla="*/ 2520950 w 6838950"/>
              <a:gd name="connsiteY158" fmla="*/ 31750 h 4023482"/>
              <a:gd name="connsiteX159" fmla="*/ 2400300 w 6838950"/>
              <a:gd name="connsiteY159" fmla="*/ 25400 h 4023482"/>
              <a:gd name="connsiteX160" fmla="*/ 2216150 w 6838950"/>
              <a:gd name="connsiteY160" fmla="*/ 6350 h 4023482"/>
              <a:gd name="connsiteX161" fmla="*/ 1993900 w 6838950"/>
              <a:gd name="connsiteY161" fmla="*/ 0 h 4023482"/>
              <a:gd name="connsiteX162" fmla="*/ 1536700 w 6838950"/>
              <a:gd name="connsiteY162" fmla="*/ 6350 h 4023482"/>
              <a:gd name="connsiteX163" fmla="*/ 1504950 w 6838950"/>
              <a:gd name="connsiteY163" fmla="*/ 12700 h 4023482"/>
              <a:gd name="connsiteX164" fmla="*/ 1441450 w 6838950"/>
              <a:gd name="connsiteY164" fmla="*/ 19050 h 4023482"/>
              <a:gd name="connsiteX165" fmla="*/ 1416050 w 6838950"/>
              <a:gd name="connsiteY165" fmla="*/ 25400 h 4023482"/>
              <a:gd name="connsiteX166" fmla="*/ 1371600 w 6838950"/>
              <a:gd name="connsiteY166" fmla="*/ 38100 h 4023482"/>
              <a:gd name="connsiteX167" fmla="*/ 1276350 w 6838950"/>
              <a:gd name="connsiteY167" fmla="*/ 57150 h 4023482"/>
              <a:gd name="connsiteX168" fmla="*/ 1162050 w 6838950"/>
              <a:gd name="connsiteY168" fmla="*/ 95250 h 4023482"/>
              <a:gd name="connsiteX169" fmla="*/ 1104900 w 6838950"/>
              <a:gd name="connsiteY169" fmla="*/ 114300 h 4023482"/>
              <a:gd name="connsiteX170" fmla="*/ 1054100 w 6838950"/>
              <a:gd name="connsiteY170" fmla="*/ 127000 h 4023482"/>
              <a:gd name="connsiteX171" fmla="*/ 984250 w 6838950"/>
              <a:gd name="connsiteY171" fmla="*/ 158750 h 4023482"/>
              <a:gd name="connsiteX172" fmla="*/ 946150 w 6838950"/>
              <a:gd name="connsiteY172" fmla="*/ 177800 h 4023482"/>
              <a:gd name="connsiteX173" fmla="*/ 869950 w 6838950"/>
              <a:gd name="connsiteY173" fmla="*/ 203200 h 4023482"/>
              <a:gd name="connsiteX174" fmla="*/ 831850 w 6838950"/>
              <a:gd name="connsiteY174" fmla="*/ 215900 h 4023482"/>
              <a:gd name="connsiteX175" fmla="*/ 781050 w 6838950"/>
              <a:gd name="connsiteY175" fmla="*/ 222250 h 4023482"/>
              <a:gd name="connsiteX176" fmla="*/ 717550 w 6838950"/>
              <a:gd name="connsiteY176" fmla="*/ 260350 h 4023482"/>
              <a:gd name="connsiteX177" fmla="*/ 679450 w 6838950"/>
              <a:gd name="connsiteY177" fmla="*/ 266700 h 4023482"/>
              <a:gd name="connsiteX178" fmla="*/ 628650 w 6838950"/>
              <a:gd name="connsiteY178" fmla="*/ 298450 h 4023482"/>
              <a:gd name="connsiteX179" fmla="*/ 596900 w 6838950"/>
              <a:gd name="connsiteY179" fmla="*/ 311150 h 4023482"/>
              <a:gd name="connsiteX180" fmla="*/ 577850 w 6838950"/>
              <a:gd name="connsiteY180" fmla="*/ 330200 h 4023482"/>
              <a:gd name="connsiteX181" fmla="*/ 552450 w 6838950"/>
              <a:gd name="connsiteY181" fmla="*/ 349250 h 4023482"/>
              <a:gd name="connsiteX182" fmla="*/ 546100 w 6838950"/>
              <a:gd name="connsiteY182" fmla="*/ 368300 h 4023482"/>
              <a:gd name="connsiteX183" fmla="*/ 527050 w 6838950"/>
              <a:gd name="connsiteY183" fmla="*/ 387350 h 4023482"/>
              <a:gd name="connsiteX184" fmla="*/ 508000 w 6838950"/>
              <a:gd name="connsiteY184" fmla="*/ 431800 h 4023482"/>
              <a:gd name="connsiteX185" fmla="*/ 488950 w 6838950"/>
              <a:gd name="connsiteY185" fmla="*/ 457200 h 4023482"/>
              <a:gd name="connsiteX186" fmla="*/ 476250 w 6838950"/>
              <a:gd name="connsiteY186" fmla="*/ 488950 h 4023482"/>
              <a:gd name="connsiteX187" fmla="*/ 438150 w 6838950"/>
              <a:gd name="connsiteY187" fmla="*/ 565150 h 4023482"/>
              <a:gd name="connsiteX188" fmla="*/ 419100 w 6838950"/>
              <a:gd name="connsiteY188" fmla="*/ 603250 h 4023482"/>
              <a:gd name="connsiteX189" fmla="*/ 400050 w 6838950"/>
              <a:gd name="connsiteY189" fmla="*/ 641350 h 4023482"/>
              <a:gd name="connsiteX190" fmla="*/ 393700 w 6838950"/>
              <a:gd name="connsiteY190" fmla="*/ 673100 h 4023482"/>
              <a:gd name="connsiteX191" fmla="*/ 336550 w 6838950"/>
              <a:gd name="connsiteY191" fmla="*/ 793750 h 4023482"/>
              <a:gd name="connsiteX192" fmla="*/ 317500 w 6838950"/>
              <a:gd name="connsiteY192" fmla="*/ 831850 h 4023482"/>
              <a:gd name="connsiteX193" fmla="*/ 285750 w 6838950"/>
              <a:gd name="connsiteY193" fmla="*/ 908050 h 4023482"/>
              <a:gd name="connsiteX194" fmla="*/ 273050 w 6838950"/>
              <a:gd name="connsiteY194" fmla="*/ 946150 h 4023482"/>
              <a:gd name="connsiteX195" fmla="*/ 234950 w 6838950"/>
              <a:gd name="connsiteY195" fmla="*/ 1022350 h 4023482"/>
              <a:gd name="connsiteX196" fmla="*/ 222250 w 6838950"/>
              <a:gd name="connsiteY196" fmla="*/ 1073150 h 4023482"/>
              <a:gd name="connsiteX197" fmla="*/ 215900 w 6838950"/>
              <a:gd name="connsiteY197" fmla="*/ 1117600 h 4023482"/>
              <a:gd name="connsiteX198" fmla="*/ 171450 w 6838950"/>
              <a:gd name="connsiteY198" fmla="*/ 1250950 h 4023482"/>
              <a:gd name="connsiteX199" fmla="*/ 152400 w 6838950"/>
              <a:gd name="connsiteY199" fmla="*/ 1346200 h 4023482"/>
              <a:gd name="connsiteX200" fmla="*/ 133350 w 6838950"/>
              <a:gd name="connsiteY200" fmla="*/ 1384300 h 4023482"/>
              <a:gd name="connsiteX201" fmla="*/ 120650 w 6838950"/>
              <a:gd name="connsiteY201" fmla="*/ 1435100 h 4023482"/>
              <a:gd name="connsiteX202" fmla="*/ 107950 w 6838950"/>
              <a:gd name="connsiteY202" fmla="*/ 1479550 h 4023482"/>
              <a:gd name="connsiteX203" fmla="*/ 95250 w 6838950"/>
              <a:gd name="connsiteY203" fmla="*/ 1536700 h 4023482"/>
              <a:gd name="connsiteX204" fmla="*/ 76200 w 6838950"/>
              <a:gd name="connsiteY204" fmla="*/ 1587500 h 4023482"/>
              <a:gd name="connsiteX205" fmla="*/ 69850 w 6838950"/>
              <a:gd name="connsiteY205" fmla="*/ 1638300 h 4023482"/>
              <a:gd name="connsiteX206" fmla="*/ 57150 w 6838950"/>
              <a:gd name="connsiteY206" fmla="*/ 1689100 h 4023482"/>
              <a:gd name="connsiteX207" fmla="*/ 31750 w 6838950"/>
              <a:gd name="connsiteY207" fmla="*/ 1879600 h 4023482"/>
              <a:gd name="connsiteX208" fmla="*/ 25400 w 6838950"/>
              <a:gd name="connsiteY208" fmla="*/ 1924050 h 4023482"/>
              <a:gd name="connsiteX209" fmla="*/ 19050 w 6838950"/>
              <a:gd name="connsiteY209" fmla="*/ 2051050 h 4023482"/>
              <a:gd name="connsiteX210" fmla="*/ 12700 w 6838950"/>
              <a:gd name="connsiteY210" fmla="*/ 2095500 h 4023482"/>
              <a:gd name="connsiteX211" fmla="*/ 0 w 6838950"/>
              <a:gd name="connsiteY211" fmla="*/ 2222500 h 4023482"/>
              <a:gd name="connsiteX212" fmla="*/ 12700 w 6838950"/>
              <a:gd name="connsiteY212" fmla="*/ 3073400 h 4023482"/>
              <a:gd name="connsiteX213" fmla="*/ 19050 w 6838950"/>
              <a:gd name="connsiteY213" fmla="*/ 3105150 h 4023482"/>
              <a:gd name="connsiteX214" fmla="*/ 25400 w 6838950"/>
              <a:gd name="connsiteY214" fmla="*/ 3143250 h 4023482"/>
              <a:gd name="connsiteX215" fmla="*/ 31750 w 6838950"/>
              <a:gd name="connsiteY215" fmla="*/ 3175000 h 4023482"/>
              <a:gd name="connsiteX216" fmla="*/ 38100 w 6838950"/>
              <a:gd name="connsiteY216" fmla="*/ 3213100 h 4023482"/>
              <a:gd name="connsiteX217" fmla="*/ 50800 w 6838950"/>
              <a:gd name="connsiteY217" fmla="*/ 3244850 h 4023482"/>
              <a:gd name="connsiteX218" fmla="*/ 69850 w 6838950"/>
              <a:gd name="connsiteY218" fmla="*/ 3295650 h 4023482"/>
              <a:gd name="connsiteX219" fmla="*/ 76200 w 6838950"/>
              <a:gd name="connsiteY219" fmla="*/ 3352800 h 4023482"/>
              <a:gd name="connsiteX220" fmla="*/ 88900 w 6838950"/>
              <a:gd name="connsiteY220" fmla="*/ 3384550 h 4023482"/>
              <a:gd name="connsiteX221" fmla="*/ 107950 w 6838950"/>
              <a:gd name="connsiteY221" fmla="*/ 3435350 h 4023482"/>
              <a:gd name="connsiteX222" fmla="*/ 120650 w 6838950"/>
              <a:gd name="connsiteY222" fmla="*/ 3460750 h 4023482"/>
              <a:gd name="connsiteX223" fmla="*/ 139700 w 6838950"/>
              <a:gd name="connsiteY223" fmla="*/ 3498850 h 4023482"/>
              <a:gd name="connsiteX224" fmla="*/ 165100 w 6838950"/>
              <a:gd name="connsiteY224" fmla="*/ 3517900 h 4023482"/>
              <a:gd name="connsiteX225" fmla="*/ 184150 w 6838950"/>
              <a:gd name="connsiteY225" fmla="*/ 3549650 h 4023482"/>
              <a:gd name="connsiteX226" fmla="*/ 190500 w 6838950"/>
              <a:gd name="connsiteY226" fmla="*/ 3568700 h 4023482"/>
              <a:gd name="connsiteX227" fmla="*/ 209550 w 6838950"/>
              <a:gd name="connsiteY227" fmla="*/ 3575050 h 4023482"/>
              <a:gd name="connsiteX228" fmla="*/ 228600 w 6838950"/>
              <a:gd name="connsiteY228" fmla="*/ 3600450 h 4023482"/>
              <a:gd name="connsiteX229" fmla="*/ 266700 w 6838950"/>
              <a:gd name="connsiteY229" fmla="*/ 3644900 h 4023482"/>
              <a:gd name="connsiteX230" fmla="*/ 285750 w 6838950"/>
              <a:gd name="connsiteY230" fmla="*/ 3651250 h 4023482"/>
              <a:gd name="connsiteX231" fmla="*/ 311150 w 6838950"/>
              <a:gd name="connsiteY231" fmla="*/ 3670300 h 4023482"/>
              <a:gd name="connsiteX232" fmla="*/ 330200 w 6838950"/>
              <a:gd name="connsiteY232" fmla="*/ 3676650 h 4023482"/>
              <a:gd name="connsiteX233" fmla="*/ 355600 w 6838950"/>
              <a:gd name="connsiteY233" fmla="*/ 3695700 h 4023482"/>
              <a:gd name="connsiteX234" fmla="*/ 400050 w 6838950"/>
              <a:gd name="connsiteY234" fmla="*/ 3708400 h 4023482"/>
              <a:gd name="connsiteX235" fmla="*/ 400050 w 6838950"/>
              <a:gd name="connsiteY235" fmla="*/ 3708400 h 402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6838950" h="4023482">
                <a:moveTo>
                  <a:pt x="355600" y="3644900"/>
                </a:moveTo>
                <a:lnTo>
                  <a:pt x="355600" y="3644900"/>
                </a:lnTo>
                <a:cubicBezTo>
                  <a:pt x="368300" y="3661833"/>
                  <a:pt x="378733" y="3680733"/>
                  <a:pt x="393700" y="3695700"/>
                </a:cubicBezTo>
                <a:cubicBezTo>
                  <a:pt x="404276" y="3706276"/>
                  <a:pt x="436876" y="3719465"/>
                  <a:pt x="450850" y="3727450"/>
                </a:cubicBezTo>
                <a:cubicBezTo>
                  <a:pt x="457476" y="3731236"/>
                  <a:pt x="463074" y="3736737"/>
                  <a:pt x="469900" y="3740150"/>
                </a:cubicBezTo>
                <a:cubicBezTo>
                  <a:pt x="480095" y="3745248"/>
                  <a:pt x="490977" y="3748848"/>
                  <a:pt x="501650" y="3752850"/>
                </a:cubicBezTo>
                <a:cubicBezTo>
                  <a:pt x="507917" y="3755200"/>
                  <a:pt x="514713" y="3756207"/>
                  <a:pt x="520700" y="3759200"/>
                </a:cubicBezTo>
                <a:cubicBezTo>
                  <a:pt x="564553" y="3781126"/>
                  <a:pt x="512287" y="3765034"/>
                  <a:pt x="565150" y="3778250"/>
                </a:cubicBezTo>
                <a:cubicBezTo>
                  <a:pt x="602121" y="3802898"/>
                  <a:pt x="572443" y="3786423"/>
                  <a:pt x="641350" y="3803650"/>
                </a:cubicBezTo>
                <a:cubicBezTo>
                  <a:pt x="735340" y="3827148"/>
                  <a:pt x="643260" y="3807842"/>
                  <a:pt x="717550" y="3822700"/>
                </a:cubicBezTo>
                <a:cubicBezTo>
                  <a:pt x="726017" y="3826933"/>
                  <a:pt x="734249" y="3831671"/>
                  <a:pt x="742950" y="3835400"/>
                </a:cubicBezTo>
                <a:cubicBezTo>
                  <a:pt x="754373" y="3840296"/>
                  <a:pt x="776246" y="3845621"/>
                  <a:pt x="787400" y="3848100"/>
                </a:cubicBezTo>
                <a:cubicBezTo>
                  <a:pt x="797936" y="3850441"/>
                  <a:pt x="808466" y="3852924"/>
                  <a:pt x="819150" y="3854450"/>
                </a:cubicBezTo>
                <a:cubicBezTo>
                  <a:pt x="838125" y="3857161"/>
                  <a:pt x="857309" y="3858210"/>
                  <a:pt x="876300" y="3860800"/>
                </a:cubicBezTo>
                <a:cubicBezTo>
                  <a:pt x="1018429" y="3880181"/>
                  <a:pt x="899071" y="3868902"/>
                  <a:pt x="1041400" y="3879850"/>
                </a:cubicBezTo>
                <a:cubicBezTo>
                  <a:pt x="1051983" y="3884083"/>
                  <a:pt x="1062012" y="3890129"/>
                  <a:pt x="1073150" y="3892550"/>
                </a:cubicBezTo>
                <a:cubicBezTo>
                  <a:pt x="1175068" y="3914706"/>
                  <a:pt x="1193627" y="3911963"/>
                  <a:pt x="1295400" y="3917950"/>
                </a:cubicBezTo>
                <a:cubicBezTo>
                  <a:pt x="1350202" y="3927914"/>
                  <a:pt x="1445249" y="3945940"/>
                  <a:pt x="1492250" y="3949700"/>
                </a:cubicBezTo>
                <a:lnTo>
                  <a:pt x="1651000" y="3962400"/>
                </a:lnTo>
                <a:cubicBezTo>
                  <a:pt x="1701749" y="3965507"/>
                  <a:pt x="1752616" y="3966273"/>
                  <a:pt x="1803400" y="3968750"/>
                </a:cubicBezTo>
                <a:cubicBezTo>
                  <a:pt x="1839403" y="3970506"/>
                  <a:pt x="1875367" y="3972983"/>
                  <a:pt x="1911350" y="3975100"/>
                </a:cubicBezTo>
                <a:lnTo>
                  <a:pt x="2806700" y="3968750"/>
                </a:lnTo>
                <a:cubicBezTo>
                  <a:pt x="3186027" y="3970215"/>
                  <a:pt x="3469623" y="3980040"/>
                  <a:pt x="3822700" y="3987800"/>
                </a:cubicBezTo>
                <a:lnTo>
                  <a:pt x="4133850" y="3994150"/>
                </a:lnTo>
                <a:lnTo>
                  <a:pt x="4610100" y="4006850"/>
                </a:lnTo>
                <a:cubicBezTo>
                  <a:pt x="4912506" y="4035651"/>
                  <a:pt x="4705242" y="4021265"/>
                  <a:pt x="5257800" y="4006850"/>
                </a:cubicBezTo>
                <a:cubicBezTo>
                  <a:pt x="5755232" y="3993874"/>
                  <a:pt x="5143360" y="4007107"/>
                  <a:pt x="5791200" y="3994150"/>
                </a:cubicBezTo>
                <a:cubicBezTo>
                  <a:pt x="5810250" y="3989917"/>
                  <a:pt x="5828986" y="3983871"/>
                  <a:pt x="5848350" y="3981450"/>
                </a:cubicBezTo>
                <a:cubicBezTo>
                  <a:pt x="5913764" y="3973273"/>
                  <a:pt x="5979680" y="3969680"/>
                  <a:pt x="6045200" y="3962400"/>
                </a:cubicBezTo>
                <a:cubicBezTo>
                  <a:pt x="6117226" y="3954397"/>
                  <a:pt x="6083375" y="3958761"/>
                  <a:pt x="6146800" y="3949700"/>
                </a:cubicBezTo>
                <a:lnTo>
                  <a:pt x="6223000" y="3924300"/>
                </a:lnTo>
                <a:cubicBezTo>
                  <a:pt x="6235700" y="3920067"/>
                  <a:pt x="6247848" y="3913493"/>
                  <a:pt x="6261100" y="3911600"/>
                </a:cubicBezTo>
                <a:lnTo>
                  <a:pt x="6305550" y="3905250"/>
                </a:lnTo>
                <a:cubicBezTo>
                  <a:pt x="6318250" y="3901017"/>
                  <a:pt x="6330735" y="3896072"/>
                  <a:pt x="6343650" y="3892550"/>
                </a:cubicBezTo>
                <a:cubicBezTo>
                  <a:pt x="6354063" y="3889710"/>
                  <a:pt x="6365062" y="3889301"/>
                  <a:pt x="6375400" y="3886200"/>
                </a:cubicBezTo>
                <a:cubicBezTo>
                  <a:pt x="6386318" y="3882925"/>
                  <a:pt x="6396004" y="3875888"/>
                  <a:pt x="6407150" y="3873500"/>
                </a:cubicBezTo>
                <a:cubicBezTo>
                  <a:pt x="6425892" y="3869484"/>
                  <a:pt x="6445250" y="3869267"/>
                  <a:pt x="6464300" y="3867150"/>
                </a:cubicBezTo>
                <a:cubicBezTo>
                  <a:pt x="6563675" y="3827400"/>
                  <a:pt x="6439419" y="3875444"/>
                  <a:pt x="6521450" y="3848100"/>
                </a:cubicBezTo>
                <a:cubicBezTo>
                  <a:pt x="6532264" y="3844495"/>
                  <a:pt x="6542527" y="3839402"/>
                  <a:pt x="6553200" y="3835400"/>
                </a:cubicBezTo>
                <a:cubicBezTo>
                  <a:pt x="6559467" y="3833050"/>
                  <a:pt x="6565900" y="3831167"/>
                  <a:pt x="6572250" y="3829050"/>
                </a:cubicBezTo>
                <a:cubicBezTo>
                  <a:pt x="6580717" y="3822700"/>
                  <a:pt x="6587979" y="3814298"/>
                  <a:pt x="6597650" y="3810000"/>
                </a:cubicBezTo>
                <a:cubicBezTo>
                  <a:pt x="6607513" y="3805617"/>
                  <a:pt x="6620029" y="3809005"/>
                  <a:pt x="6629400" y="3803650"/>
                </a:cubicBezTo>
                <a:cubicBezTo>
                  <a:pt x="6636026" y="3799864"/>
                  <a:pt x="6636141" y="3789368"/>
                  <a:pt x="6642100" y="3784600"/>
                </a:cubicBezTo>
                <a:cubicBezTo>
                  <a:pt x="6647327" y="3780419"/>
                  <a:pt x="6654800" y="3780367"/>
                  <a:pt x="6661150" y="3778250"/>
                </a:cubicBezTo>
                <a:cubicBezTo>
                  <a:pt x="6663267" y="3771900"/>
                  <a:pt x="6664507" y="3765187"/>
                  <a:pt x="6667500" y="3759200"/>
                </a:cubicBezTo>
                <a:cubicBezTo>
                  <a:pt x="6670913" y="3752374"/>
                  <a:pt x="6677194" y="3747165"/>
                  <a:pt x="6680200" y="3740150"/>
                </a:cubicBezTo>
                <a:cubicBezTo>
                  <a:pt x="6683638" y="3732128"/>
                  <a:pt x="6684254" y="3723170"/>
                  <a:pt x="6686550" y="3714750"/>
                </a:cubicBezTo>
                <a:cubicBezTo>
                  <a:pt x="6690605" y="3699883"/>
                  <a:pt x="6695017" y="3685117"/>
                  <a:pt x="6699250" y="3670300"/>
                </a:cubicBezTo>
                <a:cubicBezTo>
                  <a:pt x="6701367" y="3630083"/>
                  <a:pt x="6700391" y="3589584"/>
                  <a:pt x="6705600" y="3549650"/>
                </a:cubicBezTo>
                <a:cubicBezTo>
                  <a:pt x="6706824" y="3540263"/>
                  <a:pt x="6716556" y="3533554"/>
                  <a:pt x="6718300" y="3524250"/>
                </a:cubicBezTo>
                <a:cubicBezTo>
                  <a:pt x="6722997" y="3499199"/>
                  <a:pt x="6722533" y="3473450"/>
                  <a:pt x="6724650" y="3448050"/>
                </a:cubicBezTo>
                <a:cubicBezTo>
                  <a:pt x="6722533" y="3344333"/>
                  <a:pt x="6722287" y="3240562"/>
                  <a:pt x="6718300" y="3136900"/>
                </a:cubicBezTo>
                <a:cubicBezTo>
                  <a:pt x="6717682" y="3120833"/>
                  <a:pt x="6701611" y="3102613"/>
                  <a:pt x="6692900" y="3092450"/>
                </a:cubicBezTo>
                <a:cubicBezTo>
                  <a:pt x="6687056" y="3085632"/>
                  <a:pt x="6681233" y="3078512"/>
                  <a:pt x="6673850" y="3073400"/>
                </a:cubicBezTo>
                <a:cubicBezTo>
                  <a:pt x="6502114" y="2954506"/>
                  <a:pt x="6661561" y="3064080"/>
                  <a:pt x="6591300" y="3028950"/>
                </a:cubicBezTo>
                <a:cubicBezTo>
                  <a:pt x="6580261" y="3023430"/>
                  <a:pt x="6570734" y="3015119"/>
                  <a:pt x="6559550" y="3009900"/>
                </a:cubicBezTo>
                <a:cubicBezTo>
                  <a:pt x="6538892" y="3000259"/>
                  <a:pt x="6517004" y="2993480"/>
                  <a:pt x="6496050" y="2984500"/>
                </a:cubicBezTo>
                <a:cubicBezTo>
                  <a:pt x="6487349" y="2980771"/>
                  <a:pt x="6478677" y="2976817"/>
                  <a:pt x="6470650" y="2971800"/>
                </a:cubicBezTo>
                <a:cubicBezTo>
                  <a:pt x="6461675" y="2966191"/>
                  <a:pt x="6454921" y="2957048"/>
                  <a:pt x="6445250" y="2952750"/>
                </a:cubicBezTo>
                <a:cubicBezTo>
                  <a:pt x="6435387" y="2948367"/>
                  <a:pt x="6424083" y="2948517"/>
                  <a:pt x="6413500" y="2946400"/>
                </a:cubicBezTo>
                <a:cubicBezTo>
                  <a:pt x="6342783" y="2911042"/>
                  <a:pt x="6431867" y="2953288"/>
                  <a:pt x="6362700" y="2927350"/>
                </a:cubicBezTo>
                <a:cubicBezTo>
                  <a:pt x="6353837" y="2924026"/>
                  <a:pt x="6346280" y="2917643"/>
                  <a:pt x="6337300" y="2914650"/>
                </a:cubicBezTo>
                <a:cubicBezTo>
                  <a:pt x="6327061" y="2911237"/>
                  <a:pt x="6316086" y="2910641"/>
                  <a:pt x="6305550" y="2908300"/>
                </a:cubicBezTo>
                <a:cubicBezTo>
                  <a:pt x="6297031" y="2906407"/>
                  <a:pt x="6288509" y="2904458"/>
                  <a:pt x="6280150" y="2901950"/>
                </a:cubicBezTo>
                <a:cubicBezTo>
                  <a:pt x="6267328" y="2898103"/>
                  <a:pt x="6255037" y="2892497"/>
                  <a:pt x="6242050" y="2889250"/>
                </a:cubicBezTo>
                <a:cubicBezTo>
                  <a:pt x="6229559" y="2886127"/>
                  <a:pt x="6216539" y="2885598"/>
                  <a:pt x="6203950" y="2882900"/>
                </a:cubicBezTo>
                <a:cubicBezTo>
                  <a:pt x="6186883" y="2879243"/>
                  <a:pt x="6170217" y="2873857"/>
                  <a:pt x="6153150" y="2870200"/>
                </a:cubicBezTo>
                <a:cubicBezTo>
                  <a:pt x="6140561" y="2867502"/>
                  <a:pt x="6127718" y="2866153"/>
                  <a:pt x="6115050" y="2863850"/>
                </a:cubicBezTo>
                <a:cubicBezTo>
                  <a:pt x="6010862" y="2844907"/>
                  <a:pt x="6183239" y="2874948"/>
                  <a:pt x="6032500" y="2844800"/>
                </a:cubicBezTo>
                <a:cubicBezTo>
                  <a:pt x="6017824" y="2841865"/>
                  <a:pt x="6002726" y="2841385"/>
                  <a:pt x="5988050" y="2838450"/>
                </a:cubicBezTo>
                <a:cubicBezTo>
                  <a:pt x="5879620" y="2816764"/>
                  <a:pt x="5997463" y="2832440"/>
                  <a:pt x="5880100" y="2819400"/>
                </a:cubicBezTo>
                <a:cubicBezTo>
                  <a:pt x="5863167" y="2815167"/>
                  <a:pt x="5846489" y="2809733"/>
                  <a:pt x="5829300" y="2806700"/>
                </a:cubicBezTo>
                <a:cubicBezTo>
                  <a:pt x="5793620" y="2800403"/>
                  <a:pt x="5757030" y="2800297"/>
                  <a:pt x="5721350" y="2794000"/>
                </a:cubicBezTo>
                <a:cubicBezTo>
                  <a:pt x="5702132" y="2790609"/>
                  <a:pt x="5683691" y="2782259"/>
                  <a:pt x="5664200" y="2781300"/>
                </a:cubicBezTo>
                <a:cubicBezTo>
                  <a:pt x="5554246" y="2775892"/>
                  <a:pt x="5444067" y="2777067"/>
                  <a:pt x="5334000" y="2774950"/>
                </a:cubicBezTo>
                <a:cubicBezTo>
                  <a:pt x="5312833" y="2772833"/>
                  <a:pt x="5291577" y="2771474"/>
                  <a:pt x="5270500" y="2768600"/>
                </a:cubicBezTo>
                <a:cubicBezTo>
                  <a:pt x="5244986" y="2765121"/>
                  <a:pt x="5194300" y="2755900"/>
                  <a:pt x="5194300" y="2755900"/>
                </a:cubicBezTo>
                <a:cubicBezTo>
                  <a:pt x="5151571" y="2734536"/>
                  <a:pt x="5186143" y="2748709"/>
                  <a:pt x="5130800" y="2736850"/>
                </a:cubicBezTo>
                <a:cubicBezTo>
                  <a:pt x="5113733" y="2733193"/>
                  <a:pt x="5097067" y="2727807"/>
                  <a:pt x="5080000" y="2724150"/>
                </a:cubicBezTo>
                <a:cubicBezTo>
                  <a:pt x="5042445" y="2716102"/>
                  <a:pt x="5011857" y="2715069"/>
                  <a:pt x="4972050" y="2711450"/>
                </a:cubicBezTo>
                <a:cubicBezTo>
                  <a:pt x="4961467" y="2707217"/>
                  <a:pt x="4951358" y="2701515"/>
                  <a:pt x="4940300" y="2698750"/>
                </a:cubicBezTo>
                <a:cubicBezTo>
                  <a:pt x="4925780" y="2695120"/>
                  <a:pt x="4910186" y="2696701"/>
                  <a:pt x="4895850" y="2692400"/>
                </a:cubicBezTo>
                <a:cubicBezTo>
                  <a:pt x="4888540" y="2690207"/>
                  <a:pt x="4883626" y="2683113"/>
                  <a:pt x="4876800" y="2679700"/>
                </a:cubicBezTo>
                <a:cubicBezTo>
                  <a:pt x="4866650" y="2674625"/>
                  <a:pt x="4841845" y="2669713"/>
                  <a:pt x="4832350" y="2667000"/>
                </a:cubicBezTo>
                <a:cubicBezTo>
                  <a:pt x="4825914" y="2665161"/>
                  <a:pt x="4819287" y="2663643"/>
                  <a:pt x="4813300" y="2660650"/>
                </a:cubicBezTo>
                <a:cubicBezTo>
                  <a:pt x="4769447" y="2638724"/>
                  <a:pt x="4821713" y="2654816"/>
                  <a:pt x="4768850" y="2641600"/>
                </a:cubicBezTo>
                <a:cubicBezTo>
                  <a:pt x="4762500" y="2635250"/>
                  <a:pt x="4756984" y="2627938"/>
                  <a:pt x="4749800" y="2622550"/>
                </a:cubicBezTo>
                <a:cubicBezTo>
                  <a:pt x="4725807" y="2604555"/>
                  <a:pt x="4722439" y="2604963"/>
                  <a:pt x="4699000" y="2597150"/>
                </a:cubicBezTo>
                <a:cubicBezTo>
                  <a:pt x="4688417" y="2588683"/>
                  <a:pt x="4677279" y="2580867"/>
                  <a:pt x="4667250" y="2571750"/>
                </a:cubicBezTo>
                <a:cubicBezTo>
                  <a:pt x="4642897" y="2549610"/>
                  <a:pt x="4617235" y="2521997"/>
                  <a:pt x="4597400" y="2495550"/>
                </a:cubicBezTo>
                <a:cubicBezTo>
                  <a:pt x="4588242" y="2483339"/>
                  <a:pt x="4572000" y="2457450"/>
                  <a:pt x="4572000" y="2457450"/>
                </a:cubicBezTo>
                <a:cubicBezTo>
                  <a:pt x="4569883" y="2448983"/>
                  <a:pt x="4569088" y="2440072"/>
                  <a:pt x="4565650" y="2432050"/>
                </a:cubicBezTo>
                <a:cubicBezTo>
                  <a:pt x="4562644" y="2425035"/>
                  <a:pt x="4555558" y="2420172"/>
                  <a:pt x="4552950" y="2413000"/>
                </a:cubicBezTo>
                <a:cubicBezTo>
                  <a:pt x="4546985" y="2396596"/>
                  <a:pt x="4540250" y="2362200"/>
                  <a:pt x="4540250" y="2362200"/>
                </a:cubicBezTo>
                <a:cubicBezTo>
                  <a:pt x="4521522" y="2174921"/>
                  <a:pt x="4525074" y="2234987"/>
                  <a:pt x="4540250" y="1885950"/>
                </a:cubicBezTo>
                <a:cubicBezTo>
                  <a:pt x="4540661" y="1876493"/>
                  <a:pt x="4548717" y="1869017"/>
                  <a:pt x="4552950" y="1860550"/>
                </a:cubicBezTo>
                <a:cubicBezTo>
                  <a:pt x="4555828" y="1847597"/>
                  <a:pt x="4565584" y="1789204"/>
                  <a:pt x="4578350" y="1771650"/>
                </a:cubicBezTo>
                <a:cubicBezTo>
                  <a:pt x="4588914" y="1757125"/>
                  <a:pt x="4605230" y="1747575"/>
                  <a:pt x="4616450" y="1733550"/>
                </a:cubicBezTo>
                <a:cubicBezTo>
                  <a:pt x="4624917" y="1722967"/>
                  <a:pt x="4631720" y="1710804"/>
                  <a:pt x="4641850" y="1701800"/>
                </a:cubicBezTo>
                <a:cubicBezTo>
                  <a:pt x="4663343" y="1682695"/>
                  <a:pt x="4674171" y="1682607"/>
                  <a:pt x="4699000" y="1676400"/>
                </a:cubicBezTo>
                <a:cubicBezTo>
                  <a:pt x="4738635" y="1652619"/>
                  <a:pt x="4775616" y="1627578"/>
                  <a:pt x="4819650" y="1612900"/>
                </a:cubicBezTo>
                <a:cubicBezTo>
                  <a:pt x="4827929" y="1610140"/>
                  <a:pt x="4836347" y="1607195"/>
                  <a:pt x="4845050" y="1606550"/>
                </a:cubicBezTo>
                <a:cubicBezTo>
                  <a:pt x="4893646" y="1602950"/>
                  <a:pt x="4942399" y="1601860"/>
                  <a:pt x="4991100" y="1600200"/>
                </a:cubicBezTo>
                <a:lnTo>
                  <a:pt x="5403850" y="1587500"/>
                </a:lnTo>
                <a:lnTo>
                  <a:pt x="5588000" y="1581150"/>
                </a:lnTo>
                <a:cubicBezTo>
                  <a:pt x="5659967" y="1574800"/>
                  <a:pt x="5732637" y="1573977"/>
                  <a:pt x="5803900" y="1562100"/>
                </a:cubicBezTo>
                <a:cubicBezTo>
                  <a:pt x="5829300" y="1557867"/>
                  <a:pt x="5854813" y="1554263"/>
                  <a:pt x="5880100" y="1549400"/>
                </a:cubicBezTo>
                <a:cubicBezTo>
                  <a:pt x="5909861" y="1543677"/>
                  <a:pt x="5938978" y="1534491"/>
                  <a:pt x="5969000" y="1530350"/>
                </a:cubicBezTo>
                <a:cubicBezTo>
                  <a:pt x="6000522" y="1526002"/>
                  <a:pt x="6032500" y="1526117"/>
                  <a:pt x="6064250" y="1524000"/>
                </a:cubicBezTo>
                <a:cubicBezTo>
                  <a:pt x="6250135" y="1493019"/>
                  <a:pt x="6018002" y="1529139"/>
                  <a:pt x="6235700" y="1504950"/>
                </a:cubicBezTo>
                <a:cubicBezTo>
                  <a:pt x="6283816" y="1499604"/>
                  <a:pt x="6328041" y="1488161"/>
                  <a:pt x="6375400" y="1479550"/>
                </a:cubicBezTo>
                <a:cubicBezTo>
                  <a:pt x="6461150" y="1463959"/>
                  <a:pt x="6441371" y="1467702"/>
                  <a:pt x="6527800" y="1460500"/>
                </a:cubicBezTo>
                <a:cubicBezTo>
                  <a:pt x="6548967" y="1456267"/>
                  <a:pt x="6570008" y="1451349"/>
                  <a:pt x="6591300" y="1447800"/>
                </a:cubicBezTo>
                <a:cubicBezTo>
                  <a:pt x="6608133" y="1444995"/>
                  <a:pt x="6625993" y="1447087"/>
                  <a:pt x="6642100" y="1441450"/>
                </a:cubicBezTo>
                <a:cubicBezTo>
                  <a:pt x="6668904" y="1432069"/>
                  <a:pt x="6694671" y="1419102"/>
                  <a:pt x="6718300" y="1403350"/>
                </a:cubicBezTo>
                <a:cubicBezTo>
                  <a:pt x="6731551" y="1394516"/>
                  <a:pt x="6751498" y="1381727"/>
                  <a:pt x="6762750" y="1371600"/>
                </a:cubicBezTo>
                <a:cubicBezTo>
                  <a:pt x="6776100" y="1359585"/>
                  <a:pt x="6800850" y="1333500"/>
                  <a:pt x="6800850" y="1333500"/>
                </a:cubicBezTo>
                <a:cubicBezTo>
                  <a:pt x="6808425" y="1314562"/>
                  <a:pt x="6821803" y="1282919"/>
                  <a:pt x="6826250" y="1263650"/>
                </a:cubicBezTo>
                <a:cubicBezTo>
                  <a:pt x="6833891" y="1230540"/>
                  <a:pt x="6837311" y="1153242"/>
                  <a:pt x="6838950" y="1130300"/>
                </a:cubicBezTo>
                <a:cubicBezTo>
                  <a:pt x="6837792" y="1090929"/>
                  <a:pt x="6839019" y="933862"/>
                  <a:pt x="6826250" y="857250"/>
                </a:cubicBezTo>
                <a:cubicBezTo>
                  <a:pt x="6824828" y="848718"/>
                  <a:pt x="6807856" y="808089"/>
                  <a:pt x="6807200" y="806450"/>
                </a:cubicBezTo>
                <a:cubicBezTo>
                  <a:pt x="6805083" y="787400"/>
                  <a:pt x="6805160" y="767976"/>
                  <a:pt x="6800850" y="749300"/>
                </a:cubicBezTo>
                <a:cubicBezTo>
                  <a:pt x="6798721" y="740076"/>
                  <a:pt x="6791143" y="732880"/>
                  <a:pt x="6788150" y="723900"/>
                </a:cubicBezTo>
                <a:cubicBezTo>
                  <a:pt x="6784737" y="713661"/>
                  <a:pt x="6784901" y="702488"/>
                  <a:pt x="6781800" y="692150"/>
                </a:cubicBezTo>
                <a:cubicBezTo>
                  <a:pt x="6773158" y="663344"/>
                  <a:pt x="6765607" y="654579"/>
                  <a:pt x="6750050" y="628650"/>
                </a:cubicBezTo>
                <a:cubicBezTo>
                  <a:pt x="6747933" y="615950"/>
                  <a:pt x="6748100" y="602650"/>
                  <a:pt x="6743700" y="590550"/>
                </a:cubicBezTo>
                <a:cubicBezTo>
                  <a:pt x="6739482" y="578951"/>
                  <a:pt x="6731276" y="569213"/>
                  <a:pt x="6724650" y="558800"/>
                </a:cubicBezTo>
                <a:cubicBezTo>
                  <a:pt x="6659012" y="455654"/>
                  <a:pt x="6737839" y="580363"/>
                  <a:pt x="6673850" y="488950"/>
                </a:cubicBezTo>
                <a:cubicBezTo>
                  <a:pt x="6666772" y="478839"/>
                  <a:pt x="6662701" y="466682"/>
                  <a:pt x="6654800" y="457200"/>
                </a:cubicBezTo>
                <a:cubicBezTo>
                  <a:pt x="6641386" y="441103"/>
                  <a:pt x="6622922" y="429513"/>
                  <a:pt x="6610350" y="412750"/>
                </a:cubicBezTo>
                <a:cubicBezTo>
                  <a:pt x="6604000" y="404283"/>
                  <a:pt x="6597171" y="396156"/>
                  <a:pt x="6591300" y="387350"/>
                </a:cubicBezTo>
                <a:cubicBezTo>
                  <a:pt x="6584454" y="377081"/>
                  <a:pt x="6580450" y="364825"/>
                  <a:pt x="6572250" y="355600"/>
                </a:cubicBezTo>
                <a:cubicBezTo>
                  <a:pt x="6563246" y="345470"/>
                  <a:pt x="6550700" y="339125"/>
                  <a:pt x="6540500" y="330200"/>
                </a:cubicBezTo>
                <a:cubicBezTo>
                  <a:pt x="6533742" y="324286"/>
                  <a:pt x="6528268" y="316994"/>
                  <a:pt x="6521450" y="311150"/>
                </a:cubicBezTo>
                <a:cubicBezTo>
                  <a:pt x="6506555" y="298383"/>
                  <a:pt x="6472094" y="275701"/>
                  <a:pt x="6457950" y="266700"/>
                </a:cubicBezTo>
                <a:cubicBezTo>
                  <a:pt x="6447537" y="260074"/>
                  <a:pt x="6438174" y="250643"/>
                  <a:pt x="6426200" y="247650"/>
                </a:cubicBezTo>
                <a:cubicBezTo>
                  <a:pt x="6328715" y="223279"/>
                  <a:pt x="6488609" y="264468"/>
                  <a:pt x="6369050" y="228600"/>
                </a:cubicBezTo>
                <a:cubicBezTo>
                  <a:pt x="6358712" y="225499"/>
                  <a:pt x="6347883" y="224367"/>
                  <a:pt x="6337300" y="222250"/>
                </a:cubicBezTo>
                <a:cubicBezTo>
                  <a:pt x="6328833" y="218017"/>
                  <a:pt x="6320880" y="212543"/>
                  <a:pt x="6311900" y="209550"/>
                </a:cubicBezTo>
                <a:cubicBezTo>
                  <a:pt x="6282013" y="199588"/>
                  <a:pt x="6205600" y="197875"/>
                  <a:pt x="6191250" y="196850"/>
                </a:cubicBezTo>
                <a:cubicBezTo>
                  <a:pt x="6072606" y="170485"/>
                  <a:pt x="6143864" y="183883"/>
                  <a:pt x="5937250" y="165100"/>
                </a:cubicBezTo>
                <a:lnTo>
                  <a:pt x="5784850" y="152400"/>
                </a:lnTo>
                <a:lnTo>
                  <a:pt x="5245100" y="158750"/>
                </a:lnTo>
                <a:cubicBezTo>
                  <a:pt x="5028997" y="162987"/>
                  <a:pt x="5237834" y="163217"/>
                  <a:pt x="5048250" y="177800"/>
                </a:cubicBezTo>
                <a:cubicBezTo>
                  <a:pt x="4995447" y="181862"/>
                  <a:pt x="4942409" y="181850"/>
                  <a:pt x="4889500" y="184150"/>
                </a:cubicBezTo>
                <a:lnTo>
                  <a:pt x="4521200" y="203200"/>
                </a:lnTo>
                <a:lnTo>
                  <a:pt x="3911600" y="196850"/>
                </a:lnTo>
                <a:cubicBezTo>
                  <a:pt x="3877482" y="195936"/>
                  <a:pt x="3843961" y="187546"/>
                  <a:pt x="3810000" y="184150"/>
                </a:cubicBezTo>
                <a:cubicBezTo>
                  <a:pt x="3780439" y="181194"/>
                  <a:pt x="3750733" y="179917"/>
                  <a:pt x="3721100" y="177800"/>
                </a:cubicBezTo>
                <a:cubicBezTo>
                  <a:pt x="3693583" y="173567"/>
                  <a:pt x="3666192" y="168417"/>
                  <a:pt x="3638550" y="165100"/>
                </a:cubicBezTo>
                <a:cubicBezTo>
                  <a:pt x="3613244" y="162063"/>
                  <a:pt x="3587608" y="162163"/>
                  <a:pt x="3562350" y="158750"/>
                </a:cubicBezTo>
                <a:cubicBezTo>
                  <a:pt x="3509243" y="151573"/>
                  <a:pt x="3456970" y="138202"/>
                  <a:pt x="3403600" y="133350"/>
                </a:cubicBezTo>
                <a:cubicBezTo>
                  <a:pt x="3380317" y="131233"/>
                  <a:pt x="3356881" y="130402"/>
                  <a:pt x="3333750" y="127000"/>
                </a:cubicBezTo>
                <a:cubicBezTo>
                  <a:pt x="3093978" y="91739"/>
                  <a:pt x="3281625" y="106296"/>
                  <a:pt x="3060700" y="95250"/>
                </a:cubicBezTo>
                <a:cubicBezTo>
                  <a:pt x="2892450" y="64659"/>
                  <a:pt x="3084036" y="97566"/>
                  <a:pt x="2927350" y="76200"/>
                </a:cubicBezTo>
                <a:cubicBezTo>
                  <a:pt x="2901836" y="72721"/>
                  <a:pt x="2876724" y="66509"/>
                  <a:pt x="2851150" y="63500"/>
                </a:cubicBezTo>
                <a:cubicBezTo>
                  <a:pt x="2804712" y="58037"/>
                  <a:pt x="2757923" y="55964"/>
                  <a:pt x="2711450" y="50800"/>
                </a:cubicBezTo>
                <a:cubicBezTo>
                  <a:pt x="2611178" y="39659"/>
                  <a:pt x="2697644" y="48880"/>
                  <a:pt x="2584450" y="38100"/>
                </a:cubicBezTo>
                <a:cubicBezTo>
                  <a:pt x="2563274" y="36083"/>
                  <a:pt x="2542172" y="33214"/>
                  <a:pt x="2520950" y="31750"/>
                </a:cubicBezTo>
                <a:cubicBezTo>
                  <a:pt x="2480773" y="28979"/>
                  <a:pt x="2440517" y="27517"/>
                  <a:pt x="2400300" y="25400"/>
                </a:cubicBezTo>
                <a:cubicBezTo>
                  <a:pt x="2332312" y="16901"/>
                  <a:pt x="2283408" y="9152"/>
                  <a:pt x="2216150" y="6350"/>
                </a:cubicBezTo>
                <a:cubicBezTo>
                  <a:pt x="2142101" y="3265"/>
                  <a:pt x="2067983" y="2117"/>
                  <a:pt x="1993900" y="0"/>
                </a:cubicBezTo>
                <a:lnTo>
                  <a:pt x="1536700" y="6350"/>
                </a:lnTo>
                <a:cubicBezTo>
                  <a:pt x="1525911" y="6630"/>
                  <a:pt x="1515648" y="11274"/>
                  <a:pt x="1504950" y="12700"/>
                </a:cubicBezTo>
                <a:cubicBezTo>
                  <a:pt x="1483864" y="15511"/>
                  <a:pt x="1462617" y="16933"/>
                  <a:pt x="1441450" y="19050"/>
                </a:cubicBezTo>
                <a:cubicBezTo>
                  <a:pt x="1432983" y="21167"/>
                  <a:pt x="1424470" y="23104"/>
                  <a:pt x="1416050" y="25400"/>
                </a:cubicBezTo>
                <a:cubicBezTo>
                  <a:pt x="1401183" y="29455"/>
                  <a:pt x="1386668" y="34871"/>
                  <a:pt x="1371600" y="38100"/>
                </a:cubicBezTo>
                <a:cubicBezTo>
                  <a:pt x="1297262" y="54030"/>
                  <a:pt x="1356375" y="32527"/>
                  <a:pt x="1276350" y="57150"/>
                </a:cubicBezTo>
                <a:cubicBezTo>
                  <a:pt x="1237965" y="68961"/>
                  <a:pt x="1200150" y="82550"/>
                  <a:pt x="1162050" y="95250"/>
                </a:cubicBezTo>
                <a:cubicBezTo>
                  <a:pt x="1143000" y="101600"/>
                  <a:pt x="1124381" y="109430"/>
                  <a:pt x="1104900" y="114300"/>
                </a:cubicBezTo>
                <a:lnTo>
                  <a:pt x="1054100" y="127000"/>
                </a:lnTo>
                <a:cubicBezTo>
                  <a:pt x="989997" y="165462"/>
                  <a:pt x="1056699" y="128563"/>
                  <a:pt x="984250" y="158750"/>
                </a:cubicBezTo>
                <a:cubicBezTo>
                  <a:pt x="971143" y="164211"/>
                  <a:pt x="959384" y="172654"/>
                  <a:pt x="946150" y="177800"/>
                </a:cubicBezTo>
                <a:cubicBezTo>
                  <a:pt x="921197" y="187504"/>
                  <a:pt x="895350" y="194733"/>
                  <a:pt x="869950" y="203200"/>
                </a:cubicBezTo>
                <a:cubicBezTo>
                  <a:pt x="857250" y="207433"/>
                  <a:pt x="845134" y="214240"/>
                  <a:pt x="831850" y="215900"/>
                </a:cubicBezTo>
                <a:lnTo>
                  <a:pt x="781050" y="222250"/>
                </a:lnTo>
                <a:cubicBezTo>
                  <a:pt x="758472" y="239183"/>
                  <a:pt x="746090" y="250837"/>
                  <a:pt x="717550" y="260350"/>
                </a:cubicBezTo>
                <a:cubicBezTo>
                  <a:pt x="705336" y="264421"/>
                  <a:pt x="692150" y="264583"/>
                  <a:pt x="679450" y="266700"/>
                </a:cubicBezTo>
                <a:cubicBezTo>
                  <a:pt x="582011" y="305676"/>
                  <a:pt x="700943" y="253267"/>
                  <a:pt x="628650" y="298450"/>
                </a:cubicBezTo>
                <a:cubicBezTo>
                  <a:pt x="618984" y="304491"/>
                  <a:pt x="607483" y="306917"/>
                  <a:pt x="596900" y="311150"/>
                </a:cubicBezTo>
                <a:cubicBezTo>
                  <a:pt x="590550" y="317500"/>
                  <a:pt x="584668" y="324356"/>
                  <a:pt x="577850" y="330200"/>
                </a:cubicBezTo>
                <a:cubicBezTo>
                  <a:pt x="569815" y="337088"/>
                  <a:pt x="559225" y="341120"/>
                  <a:pt x="552450" y="349250"/>
                </a:cubicBezTo>
                <a:cubicBezTo>
                  <a:pt x="548165" y="354392"/>
                  <a:pt x="549813" y="362731"/>
                  <a:pt x="546100" y="368300"/>
                </a:cubicBezTo>
                <a:cubicBezTo>
                  <a:pt x="541119" y="375772"/>
                  <a:pt x="533400" y="381000"/>
                  <a:pt x="527050" y="387350"/>
                </a:cubicBezTo>
                <a:cubicBezTo>
                  <a:pt x="520700" y="402167"/>
                  <a:pt x="515719" y="417648"/>
                  <a:pt x="508000" y="431800"/>
                </a:cubicBezTo>
                <a:cubicBezTo>
                  <a:pt x="502932" y="441091"/>
                  <a:pt x="494090" y="447949"/>
                  <a:pt x="488950" y="457200"/>
                </a:cubicBezTo>
                <a:cubicBezTo>
                  <a:pt x="483414" y="467164"/>
                  <a:pt x="481103" y="478636"/>
                  <a:pt x="476250" y="488950"/>
                </a:cubicBezTo>
                <a:cubicBezTo>
                  <a:pt x="464158" y="514645"/>
                  <a:pt x="450850" y="539750"/>
                  <a:pt x="438150" y="565150"/>
                </a:cubicBezTo>
                <a:lnTo>
                  <a:pt x="419100" y="603250"/>
                </a:lnTo>
                <a:lnTo>
                  <a:pt x="400050" y="641350"/>
                </a:lnTo>
                <a:cubicBezTo>
                  <a:pt x="397933" y="651933"/>
                  <a:pt x="397113" y="662861"/>
                  <a:pt x="393700" y="673100"/>
                </a:cubicBezTo>
                <a:cubicBezTo>
                  <a:pt x="383621" y="703337"/>
                  <a:pt x="346348" y="774154"/>
                  <a:pt x="336550" y="793750"/>
                </a:cubicBezTo>
                <a:cubicBezTo>
                  <a:pt x="330200" y="806450"/>
                  <a:pt x="321990" y="818380"/>
                  <a:pt x="317500" y="831850"/>
                </a:cubicBezTo>
                <a:cubicBezTo>
                  <a:pt x="284573" y="930630"/>
                  <a:pt x="327478" y="807903"/>
                  <a:pt x="285750" y="908050"/>
                </a:cubicBezTo>
                <a:cubicBezTo>
                  <a:pt x="280601" y="920407"/>
                  <a:pt x="278487" y="933917"/>
                  <a:pt x="273050" y="946150"/>
                </a:cubicBezTo>
                <a:cubicBezTo>
                  <a:pt x="261516" y="972100"/>
                  <a:pt x="241838" y="994800"/>
                  <a:pt x="234950" y="1022350"/>
                </a:cubicBezTo>
                <a:cubicBezTo>
                  <a:pt x="230717" y="1039283"/>
                  <a:pt x="225673" y="1056034"/>
                  <a:pt x="222250" y="1073150"/>
                </a:cubicBezTo>
                <a:cubicBezTo>
                  <a:pt x="219315" y="1087826"/>
                  <a:pt x="220012" y="1103209"/>
                  <a:pt x="215900" y="1117600"/>
                </a:cubicBezTo>
                <a:cubicBezTo>
                  <a:pt x="189915" y="1208548"/>
                  <a:pt x="191327" y="1111811"/>
                  <a:pt x="171450" y="1250950"/>
                </a:cubicBezTo>
                <a:cubicBezTo>
                  <a:pt x="166632" y="1284673"/>
                  <a:pt x="164064" y="1313540"/>
                  <a:pt x="152400" y="1346200"/>
                </a:cubicBezTo>
                <a:cubicBezTo>
                  <a:pt x="147624" y="1359572"/>
                  <a:pt x="138126" y="1370928"/>
                  <a:pt x="133350" y="1384300"/>
                </a:cubicBezTo>
                <a:cubicBezTo>
                  <a:pt x="127479" y="1400738"/>
                  <a:pt x="125147" y="1418235"/>
                  <a:pt x="120650" y="1435100"/>
                </a:cubicBezTo>
                <a:cubicBezTo>
                  <a:pt x="116680" y="1449989"/>
                  <a:pt x="111687" y="1464601"/>
                  <a:pt x="107950" y="1479550"/>
                </a:cubicBezTo>
                <a:cubicBezTo>
                  <a:pt x="103217" y="1498482"/>
                  <a:pt x="100756" y="1517978"/>
                  <a:pt x="95250" y="1536700"/>
                </a:cubicBezTo>
                <a:cubicBezTo>
                  <a:pt x="90147" y="1554050"/>
                  <a:pt x="82550" y="1570567"/>
                  <a:pt x="76200" y="1587500"/>
                </a:cubicBezTo>
                <a:cubicBezTo>
                  <a:pt x="74083" y="1604433"/>
                  <a:pt x="72995" y="1621527"/>
                  <a:pt x="69850" y="1638300"/>
                </a:cubicBezTo>
                <a:cubicBezTo>
                  <a:pt x="66633" y="1655456"/>
                  <a:pt x="60019" y="1671883"/>
                  <a:pt x="57150" y="1689100"/>
                </a:cubicBezTo>
                <a:cubicBezTo>
                  <a:pt x="30726" y="1847641"/>
                  <a:pt x="45769" y="1781464"/>
                  <a:pt x="31750" y="1879600"/>
                </a:cubicBezTo>
                <a:lnTo>
                  <a:pt x="25400" y="1924050"/>
                </a:lnTo>
                <a:cubicBezTo>
                  <a:pt x="23283" y="1966383"/>
                  <a:pt x="22181" y="2008780"/>
                  <a:pt x="19050" y="2051050"/>
                </a:cubicBezTo>
                <a:cubicBezTo>
                  <a:pt x="17944" y="2065976"/>
                  <a:pt x="14353" y="2080624"/>
                  <a:pt x="12700" y="2095500"/>
                </a:cubicBezTo>
                <a:cubicBezTo>
                  <a:pt x="8002" y="2137784"/>
                  <a:pt x="4233" y="2180167"/>
                  <a:pt x="0" y="2222500"/>
                </a:cubicBezTo>
                <a:cubicBezTo>
                  <a:pt x="4233" y="2506133"/>
                  <a:pt x="6579" y="2789801"/>
                  <a:pt x="12700" y="3073400"/>
                </a:cubicBezTo>
                <a:cubicBezTo>
                  <a:pt x="12933" y="3084190"/>
                  <a:pt x="17119" y="3094531"/>
                  <a:pt x="19050" y="3105150"/>
                </a:cubicBezTo>
                <a:cubicBezTo>
                  <a:pt x="21353" y="3117818"/>
                  <a:pt x="23097" y="3130582"/>
                  <a:pt x="25400" y="3143250"/>
                </a:cubicBezTo>
                <a:cubicBezTo>
                  <a:pt x="27331" y="3153869"/>
                  <a:pt x="29819" y="3164381"/>
                  <a:pt x="31750" y="3175000"/>
                </a:cubicBezTo>
                <a:cubicBezTo>
                  <a:pt x="34053" y="3187668"/>
                  <a:pt x="34712" y="3200678"/>
                  <a:pt x="38100" y="3213100"/>
                </a:cubicBezTo>
                <a:cubicBezTo>
                  <a:pt x="41099" y="3224097"/>
                  <a:pt x="47525" y="3233932"/>
                  <a:pt x="50800" y="3244850"/>
                </a:cubicBezTo>
                <a:cubicBezTo>
                  <a:pt x="65780" y="3294784"/>
                  <a:pt x="46119" y="3260054"/>
                  <a:pt x="69850" y="3295650"/>
                </a:cubicBezTo>
                <a:cubicBezTo>
                  <a:pt x="71967" y="3314700"/>
                  <a:pt x="72184" y="3334058"/>
                  <a:pt x="76200" y="3352800"/>
                </a:cubicBezTo>
                <a:cubicBezTo>
                  <a:pt x="78588" y="3363946"/>
                  <a:pt x="84898" y="3373877"/>
                  <a:pt x="88900" y="3384550"/>
                </a:cubicBezTo>
                <a:cubicBezTo>
                  <a:pt x="101468" y="3418064"/>
                  <a:pt x="88314" y="3391169"/>
                  <a:pt x="107950" y="3435350"/>
                </a:cubicBezTo>
                <a:cubicBezTo>
                  <a:pt x="111795" y="3444000"/>
                  <a:pt x="116921" y="3452049"/>
                  <a:pt x="120650" y="3460750"/>
                </a:cubicBezTo>
                <a:cubicBezTo>
                  <a:pt x="128397" y="3478826"/>
                  <a:pt x="124446" y="3483596"/>
                  <a:pt x="139700" y="3498850"/>
                </a:cubicBezTo>
                <a:cubicBezTo>
                  <a:pt x="147184" y="3506334"/>
                  <a:pt x="156633" y="3511550"/>
                  <a:pt x="165100" y="3517900"/>
                </a:cubicBezTo>
                <a:cubicBezTo>
                  <a:pt x="171450" y="3528483"/>
                  <a:pt x="178630" y="3538611"/>
                  <a:pt x="184150" y="3549650"/>
                </a:cubicBezTo>
                <a:cubicBezTo>
                  <a:pt x="187143" y="3555637"/>
                  <a:pt x="185767" y="3563967"/>
                  <a:pt x="190500" y="3568700"/>
                </a:cubicBezTo>
                <a:cubicBezTo>
                  <a:pt x="195233" y="3573433"/>
                  <a:pt x="203200" y="3572933"/>
                  <a:pt x="209550" y="3575050"/>
                </a:cubicBezTo>
                <a:cubicBezTo>
                  <a:pt x="215900" y="3583517"/>
                  <a:pt x="222449" y="3591838"/>
                  <a:pt x="228600" y="3600450"/>
                </a:cubicBezTo>
                <a:cubicBezTo>
                  <a:pt x="242584" y="3620027"/>
                  <a:pt x="244310" y="3628907"/>
                  <a:pt x="266700" y="3644900"/>
                </a:cubicBezTo>
                <a:cubicBezTo>
                  <a:pt x="272147" y="3648791"/>
                  <a:pt x="279400" y="3649133"/>
                  <a:pt x="285750" y="3651250"/>
                </a:cubicBezTo>
                <a:cubicBezTo>
                  <a:pt x="294217" y="3657600"/>
                  <a:pt x="301961" y="3665049"/>
                  <a:pt x="311150" y="3670300"/>
                </a:cubicBezTo>
                <a:cubicBezTo>
                  <a:pt x="316962" y="3673621"/>
                  <a:pt x="324388" y="3673329"/>
                  <a:pt x="330200" y="3676650"/>
                </a:cubicBezTo>
                <a:cubicBezTo>
                  <a:pt x="339389" y="3681901"/>
                  <a:pt x="346134" y="3690967"/>
                  <a:pt x="355600" y="3695700"/>
                </a:cubicBezTo>
                <a:cubicBezTo>
                  <a:pt x="382339" y="3709069"/>
                  <a:pt x="382427" y="3708400"/>
                  <a:pt x="400050" y="3708400"/>
                </a:cubicBezTo>
                <a:lnTo>
                  <a:pt x="400050" y="3708400"/>
                </a:lnTo>
              </a:path>
            </a:pathLst>
          </a:custGeom>
          <a:noFill/>
          <a:ln w="762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602943" y="1305959"/>
            <a:ext cx="1838813" cy="979846"/>
            <a:chOff x="497987" y="1193338"/>
            <a:chExt cx="2140803" cy="1140767"/>
          </a:xfrm>
        </p:grpSpPr>
        <p:pic>
          <p:nvPicPr>
            <p:cNvPr id="3" name="Picture 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4" name="Picture 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5" name="Picture 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6" name="Picture 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0" name="Picture 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45" name="Picture 4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46" name="Picture 4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47" name="Picture 4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2653993" y="1305959"/>
            <a:ext cx="1838813" cy="979846"/>
            <a:chOff x="497987" y="1193338"/>
            <a:chExt cx="2140803" cy="1140767"/>
          </a:xfrm>
        </p:grpSpPr>
        <p:pic>
          <p:nvPicPr>
            <p:cNvPr id="59" name="Picture 5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60" name="Picture 5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61" name="Picture 6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62" name="Picture 6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63" name="Picture 6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64" name="Picture 6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65" name="Picture 6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66" name="Picture 6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4718170" y="1305959"/>
            <a:ext cx="1838813" cy="979846"/>
            <a:chOff x="497987" y="1193338"/>
            <a:chExt cx="2140803" cy="1140767"/>
          </a:xfrm>
        </p:grpSpPr>
        <p:pic>
          <p:nvPicPr>
            <p:cNvPr id="68" name="Picture 6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69" name="Picture 6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70" name="Picture 6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71" name="Picture 7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72" name="Picture 7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73" name="Picture 7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74" name="Picture 7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75" name="Picture 7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6785762" y="1305959"/>
            <a:ext cx="1838813" cy="979846"/>
            <a:chOff x="497987" y="1193338"/>
            <a:chExt cx="2140803" cy="1140767"/>
          </a:xfrm>
        </p:grpSpPr>
        <p:pic>
          <p:nvPicPr>
            <p:cNvPr id="77" name="Picture 7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78" name="Picture 7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79" name="Picture 7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80" name="Picture 7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81" name="Picture 8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82" name="Picture 8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83" name="Picture 8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84" name="Picture 8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21" name="Group 120"/>
          <p:cNvGrpSpPr/>
          <p:nvPr/>
        </p:nvGrpSpPr>
        <p:grpSpPr>
          <a:xfrm>
            <a:off x="595600" y="2522592"/>
            <a:ext cx="1838813" cy="979846"/>
            <a:chOff x="497987" y="1193338"/>
            <a:chExt cx="2140803" cy="1140767"/>
          </a:xfrm>
        </p:grpSpPr>
        <p:pic>
          <p:nvPicPr>
            <p:cNvPr id="122" name="Picture 12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23" name="Picture 12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24" name="Picture 12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25" name="Picture 12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26" name="Picture 12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27" name="Picture 12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28" name="Picture 12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29" name="Picture 12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/>
        </p:nvGrpSpPr>
        <p:grpSpPr>
          <a:xfrm>
            <a:off x="2646650" y="2522592"/>
            <a:ext cx="1838813" cy="979846"/>
            <a:chOff x="497987" y="1193338"/>
            <a:chExt cx="2140803" cy="1140767"/>
          </a:xfrm>
        </p:grpSpPr>
        <p:pic>
          <p:nvPicPr>
            <p:cNvPr id="131" name="Picture 13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32" name="Picture 13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33" name="Picture 13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34" name="Picture 13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35" name="Picture 13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36" name="Picture 13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37" name="Picture 13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38" name="Picture 13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4710827" y="2522592"/>
            <a:ext cx="1838813" cy="979846"/>
            <a:chOff x="497987" y="1193338"/>
            <a:chExt cx="2140803" cy="1140767"/>
          </a:xfrm>
        </p:grpSpPr>
        <p:pic>
          <p:nvPicPr>
            <p:cNvPr id="140" name="Picture 13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41" name="Picture 14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42" name="Picture 14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43" name="Picture 14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44" name="Picture 14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45" name="Picture 14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46" name="Picture 14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47" name="Picture 14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48" name="Group 147"/>
          <p:cNvGrpSpPr/>
          <p:nvPr/>
        </p:nvGrpSpPr>
        <p:grpSpPr>
          <a:xfrm>
            <a:off x="6778419" y="2522592"/>
            <a:ext cx="1838813" cy="979846"/>
            <a:chOff x="497987" y="1193338"/>
            <a:chExt cx="2140803" cy="1140767"/>
          </a:xfrm>
        </p:grpSpPr>
        <p:pic>
          <p:nvPicPr>
            <p:cNvPr id="149" name="Picture 14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50" name="Picture 14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51" name="Picture 15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52" name="Picture 15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53" name="Picture 15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54" name="Picture 15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55" name="Picture 15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56" name="Picture 15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57" name="Group 156"/>
          <p:cNvGrpSpPr/>
          <p:nvPr/>
        </p:nvGrpSpPr>
        <p:grpSpPr>
          <a:xfrm>
            <a:off x="602943" y="3820052"/>
            <a:ext cx="1838813" cy="979846"/>
            <a:chOff x="497987" y="1193338"/>
            <a:chExt cx="2140803" cy="1140767"/>
          </a:xfrm>
        </p:grpSpPr>
        <p:pic>
          <p:nvPicPr>
            <p:cNvPr id="158" name="Picture 15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59" name="Picture 15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60" name="Picture 15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61" name="Picture 16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62" name="Picture 16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63" name="Picture 16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64" name="Picture 16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65" name="Picture 16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66" name="Group 165"/>
          <p:cNvGrpSpPr/>
          <p:nvPr/>
        </p:nvGrpSpPr>
        <p:grpSpPr>
          <a:xfrm>
            <a:off x="2653993" y="3820052"/>
            <a:ext cx="1838813" cy="979846"/>
            <a:chOff x="497987" y="1193338"/>
            <a:chExt cx="2140803" cy="1140767"/>
          </a:xfrm>
        </p:grpSpPr>
        <p:pic>
          <p:nvPicPr>
            <p:cNvPr id="167" name="Picture 16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68" name="Picture 16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69" name="Picture 16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70" name="Picture 169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71" name="Picture 17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72" name="Picture 17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73" name="Picture 17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74" name="Picture 173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75" name="Group 174"/>
          <p:cNvGrpSpPr/>
          <p:nvPr/>
        </p:nvGrpSpPr>
        <p:grpSpPr>
          <a:xfrm>
            <a:off x="4718170" y="3820052"/>
            <a:ext cx="1838813" cy="979846"/>
            <a:chOff x="497987" y="1193338"/>
            <a:chExt cx="2140803" cy="1140767"/>
          </a:xfrm>
        </p:grpSpPr>
        <p:pic>
          <p:nvPicPr>
            <p:cNvPr id="176" name="Picture 17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77" name="Picture 17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78" name="Picture 17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79" name="Picture 178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80" name="Picture 17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81" name="Picture 18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82" name="Picture 18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83" name="Picture 182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785762" y="3820052"/>
            <a:ext cx="1838813" cy="979846"/>
            <a:chOff x="497987" y="1193338"/>
            <a:chExt cx="2140803" cy="1140767"/>
          </a:xfrm>
        </p:grpSpPr>
        <p:pic>
          <p:nvPicPr>
            <p:cNvPr id="185" name="Picture 18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86" name="Picture 18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87" name="Picture 18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88" name="Picture 187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89" name="Picture 18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90" name="Picture 18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191" name="Picture 19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192" name="Picture 191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595600" y="5036685"/>
            <a:ext cx="1838813" cy="979846"/>
            <a:chOff x="497987" y="1193338"/>
            <a:chExt cx="2140803" cy="1140767"/>
          </a:xfrm>
        </p:grpSpPr>
        <p:pic>
          <p:nvPicPr>
            <p:cNvPr id="194" name="Picture 19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195" name="Picture 19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196" name="Picture 19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197" name="Picture 196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198" name="Picture 19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199" name="Picture 19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00" name="Picture 19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01" name="Picture 200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02" name="Group 201"/>
          <p:cNvGrpSpPr/>
          <p:nvPr/>
        </p:nvGrpSpPr>
        <p:grpSpPr>
          <a:xfrm>
            <a:off x="2646650" y="5036685"/>
            <a:ext cx="1838813" cy="979846"/>
            <a:chOff x="497987" y="1193338"/>
            <a:chExt cx="2140803" cy="1140767"/>
          </a:xfrm>
        </p:grpSpPr>
        <p:pic>
          <p:nvPicPr>
            <p:cNvPr id="203" name="Picture 20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04" name="Picture 20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05" name="Picture 20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06" name="Picture 205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07" name="Picture 20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08" name="Picture 20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09" name="Picture 20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10" name="Picture 209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11" name="Group 210"/>
          <p:cNvGrpSpPr/>
          <p:nvPr/>
        </p:nvGrpSpPr>
        <p:grpSpPr>
          <a:xfrm>
            <a:off x="4710827" y="5036685"/>
            <a:ext cx="1838813" cy="979846"/>
            <a:chOff x="497987" y="1193338"/>
            <a:chExt cx="2140803" cy="1140767"/>
          </a:xfrm>
        </p:grpSpPr>
        <p:pic>
          <p:nvPicPr>
            <p:cNvPr id="212" name="Picture 21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13" name="Picture 21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14" name="Picture 21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15" name="Picture 214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16" name="Picture 21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17" name="Picture 21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18" name="Picture 21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19" name="Picture 218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220" name="Group 219"/>
          <p:cNvGrpSpPr/>
          <p:nvPr/>
        </p:nvGrpSpPr>
        <p:grpSpPr>
          <a:xfrm>
            <a:off x="6778419" y="5036685"/>
            <a:ext cx="1838813" cy="979846"/>
            <a:chOff x="497987" y="1193338"/>
            <a:chExt cx="2140803" cy="1140767"/>
          </a:xfrm>
        </p:grpSpPr>
        <p:pic>
          <p:nvPicPr>
            <p:cNvPr id="221" name="Picture 220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7" y="1689205"/>
              <a:ext cx="796025" cy="638949"/>
            </a:xfrm>
            <a:prstGeom prst="rect">
              <a:avLst/>
            </a:prstGeom>
          </p:spPr>
        </p:pic>
        <p:pic>
          <p:nvPicPr>
            <p:cNvPr id="222" name="Picture 221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48" y="1604577"/>
              <a:ext cx="796025" cy="638949"/>
            </a:xfrm>
            <a:prstGeom prst="rect">
              <a:avLst/>
            </a:prstGeom>
          </p:spPr>
        </p:pic>
        <p:pic>
          <p:nvPicPr>
            <p:cNvPr id="223" name="Picture 222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794" y="1695156"/>
              <a:ext cx="796025" cy="638949"/>
            </a:xfrm>
            <a:prstGeom prst="rect">
              <a:avLst/>
            </a:prstGeom>
          </p:spPr>
        </p:pic>
        <p:pic>
          <p:nvPicPr>
            <p:cNvPr id="224" name="Picture 223" descr="edit(213081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765" y="1604577"/>
              <a:ext cx="796025" cy="638949"/>
            </a:xfrm>
            <a:prstGeom prst="rect">
              <a:avLst/>
            </a:prstGeom>
          </p:spPr>
        </p:pic>
        <p:pic>
          <p:nvPicPr>
            <p:cNvPr id="225" name="Picture 224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76719" y="1193338"/>
              <a:ext cx="244192" cy="594802"/>
            </a:xfrm>
            <a:prstGeom prst="rect">
              <a:avLst/>
            </a:prstGeom>
          </p:spPr>
        </p:pic>
        <p:pic>
          <p:nvPicPr>
            <p:cNvPr id="226" name="Picture 225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52143" y="1307176"/>
              <a:ext cx="244192" cy="594802"/>
            </a:xfrm>
            <a:prstGeom prst="rect">
              <a:avLst/>
            </a:prstGeom>
          </p:spPr>
        </p:pic>
        <p:pic>
          <p:nvPicPr>
            <p:cNvPr id="227" name="Picture 226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9528" y="1193338"/>
              <a:ext cx="244192" cy="594802"/>
            </a:xfrm>
            <a:prstGeom prst="rect">
              <a:avLst/>
            </a:prstGeom>
          </p:spPr>
        </p:pic>
        <p:pic>
          <p:nvPicPr>
            <p:cNvPr id="228" name="Picture 227" descr="antenna-tower-clip-art_422023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52" y="1307176"/>
              <a:ext cx="244192" cy="59480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886400" y="1515054"/>
            <a:ext cx="326286" cy="288265"/>
            <a:chOff x="5246626" y="997185"/>
            <a:chExt cx="830559" cy="73377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5338598" y="1456231"/>
            <a:ext cx="326286" cy="288265"/>
            <a:chOff x="5246626" y="997185"/>
            <a:chExt cx="830559" cy="733778"/>
          </a:xfrm>
        </p:grpSpPr>
        <p:cxnSp>
          <p:nvCxnSpPr>
            <p:cNvPr id="230" name="Straight Connector 22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7025512" y="1528591"/>
            <a:ext cx="326286" cy="288265"/>
            <a:chOff x="5246626" y="997185"/>
            <a:chExt cx="830559" cy="733778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406190" y="1419968"/>
            <a:ext cx="326286" cy="288265"/>
            <a:chOff x="5246626" y="997185"/>
            <a:chExt cx="830559" cy="733778"/>
          </a:xfrm>
        </p:grpSpPr>
        <p:cxnSp>
          <p:nvCxnSpPr>
            <p:cNvPr id="236" name="Straight Connector 23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/>
          <p:cNvGrpSpPr/>
          <p:nvPr/>
        </p:nvGrpSpPr>
        <p:grpSpPr>
          <a:xfrm>
            <a:off x="1592797" y="2777664"/>
            <a:ext cx="326286" cy="288265"/>
            <a:chOff x="5246626" y="997185"/>
            <a:chExt cx="830559" cy="733778"/>
          </a:xfrm>
        </p:grpSpPr>
        <p:cxnSp>
          <p:nvCxnSpPr>
            <p:cNvPr id="257" name="Straight Connector 25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3653004" y="2777664"/>
            <a:ext cx="326286" cy="288265"/>
            <a:chOff x="5246626" y="997185"/>
            <a:chExt cx="830559" cy="733778"/>
          </a:xfrm>
        </p:grpSpPr>
        <p:cxnSp>
          <p:nvCxnSpPr>
            <p:cNvPr id="269" name="Straight Connector 26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2886400" y="2768484"/>
            <a:ext cx="326286" cy="288265"/>
            <a:chOff x="5246626" y="997185"/>
            <a:chExt cx="830559" cy="733778"/>
          </a:xfrm>
        </p:grpSpPr>
        <p:cxnSp>
          <p:nvCxnSpPr>
            <p:cNvPr id="275" name="Straight Connector 27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/>
        </p:nvGrpSpPr>
        <p:grpSpPr>
          <a:xfrm>
            <a:off x="5717490" y="2792481"/>
            <a:ext cx="326286" cy="288265"/>
            <a:chOff x="5246626" y="997185"/>
            <a:chExt cx="830559" cy="733778"/>
          </a:xfrm>
        </p:grpSpPr>
        <p:cxnSp>
          <p:nvCxnSpPr>
            <p:cNvPr id="281" name="Straight Connector 280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5331564" y="2674678"/>
            <a:ext cx="326286" cy="288265"/>
            <a:chOff x="5246626" y="997185"/>
            <a:chExt cx="830559" cy="733778"/>
          </a:xfrm>
        </p:grpSpPr>
        <p:cxnSp>
          <p:nvCxnSpPr>
            <p:cNvPr id="290" name="Straight Connector 28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>
            <a:off x="7777697" y="2792481"/>
            <a:ext cx="326286" cy="288265"/>
            <a:chOff x="5246626" y="997185"/>
            <a:chExt cx="830559" cy="733778"/>
          </a:xfrm>
        </p:grpSpPr>
        <p:cxnSp>
          <p:nvCxnSpPr>
            <p:cNvPr id="293" name="Straight Connector 29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7011093" y="2783301"/>
            <a:ext cx="326286" cy="288265"/>
            <a:chOff x="5246626" y="997185"/>
            <a:chExt cx="830559" cy="733778"/>
          </a:xfrm>
        </p:grpSpPr>
        <p:cxnSp>
          <p:nvCxnSpPr>
            <p:cNvPr id="299" name="Straight Connector 29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7391771" y="2674678"/>
            <a:ext cx="326286" cy="288265"/>
            <a:chOff x="5246626" y="997185"/>
            <a:chExt cx="830559" cy="733778"/>
          </a:xfrm>
        </p:grpSpPr>
        <p:cxnSp>
          <p:nvCxnSpPr>
            <p:cNvPr id="302" name="Straight Connector 30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" name="Group 306"/>
          <p:cNvGrpSpPr/>
          <p:nvPr/>
        </p:nvGrpSpPr>
        <p:grpSpPr>
          <a:xfrm>
            <a:off x="1973475" y="3948000"/>
            <a:ext cx="326286" cy="288265"/>
            <a:chOff x="5246626" y="997185"/>
            <a:chExt cx="830559" cy="733778"/>
          </a:xfrm>
        </p:grpSpPr>
        <p:cxnSp>
          <p:nvCxnSpPr>
            <p:cNvPr id="308" name="Straight Connector 30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Group 318"/>
          <p:cNvGrpSpPr/>
          <p:nvPr/>
        </p:nvGrpSpPr>
        <p:grpSpPr>
          <a:xfrm>
            <a:off x="4033682" y="3948000"/>
            <a:ext cx="326286" cy="288265"/>
            <a:chOff x="5246626" y="997185"/>
            <a:chExt cx="830559" cy="733778"/>
          </a:xfrm>
        </p:grpSpPr>
        <p:cxnSp>
          <p:nvCxnSpPr>
            <p:cNvPr id="320" name="Straight Connector 31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2" name="Group 321"/>
          <p:cNvGrpSpPr/>
          <p:nvPr/>
        </p:nvGrpSpPr>
        <p:grpSpPr>
          <a:xfrm>
            <a:off x="2886400" y="4047443"/>
            <a:ext cx="326286" cy="288265"/>
            <a:chOff x="5246626" y="997185"/>
            <a:chExt cx="830559" cy="733778"/>
          </a:xfrm>
        </p:grpSpPr>
        <p:cxnSp>
          <p:nvCxnSpPr>
            <p:cNvPr id="323" name="Straight Connector 32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/>
          <p:cNvGrpSpPr/>
          <p:nvPr/>
        </p:nvGrpSpPr>
        <p:grpSpPr>
          <a:xfrm>
            <a:off x="6098168" y="3962817"/>
            <a:ext cx="326286" cy="288265"/>
            <a:chOff x="5246626" y="997185"/>
            <a:chExt cx="830559" cy="733778"/>
          </a:xfrm>
        </p:grpSpPr>
        <p:cxnSp>
          <p:nvCxnSpPr>
            <p:cNvPr id="332" name="Straight Connector 33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5331564" y="3953637"/>
            <a:ext cx="326286" cy="288265"/>
            <a:chOff x="5246626" y="997185"/>
            <a:chExt cx="830559" cy="733778"/>
          </a:xfrm>
        </p:grpSpPr>
        <p:cxnSp>
          <p:nvCxnSpPr>
            <p:cNvPr id="338" name="Straight Connector 33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8158375" y="3962817"/>
            <a:ext cx="326286" cy="288265"/>
            <a:chOff x="5246626" y="997185"/>
            <a:chExt cx="830559" cy="733778"/>
          </a:xfrm>
        </p:grpSpPr>
        <p:cxnSp>
          <p:nvCxnSpPr>
            <p:cNvPr id="344" name="Straight Connector 343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6" name="Group 345"/>
          <p:cNvGrpSpPr/>
          <p:nvPr/>
        </p:nvGrpSpPr>
        <p:grpSpPr>
          <a:xfrm>
            <a:off x="7011093" y="4062260"/>
            <a:ext cx="326286" cy="288265"/>
            <a:chOff x="5246626" y="997185"/>
            <a:chExt cx="830559" cy="733778"/>
          </a:xfrm>
        </p:grpSpPr>
        <p:cxnSp>
          <p:nvCxnSpPr>
            <p:cNvPr id="347" name="Straight Connector 34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9" name="Group 348"/>
          <p:cNvGrpSpPr/>
          <p:nvPr/>
        </p:nvGrpSpPr>
        <p:grpSpPr>
          <a:xfrm>
            <a:off x="7391771" y="3953637"/>
            <a:ext cx="326286" cy="288265"/>
            <a:chOff x="5246626" y="997185"/>
            <a:chExt cx="830559" cy="733778"/>
          </a:xfrm>
        </p:grpSpPr>
        <p:cxnSp>
          <p:nvCxnSpPr>
            <p:cNvPr id="350" name="Straight Connector 34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/>
          <p:cNvGrpSpPr/>
          <p:nvPr/>
        </p:nvGrpSpPr>
        <p:grpSpPr>
          <a:xfrm>
            <a:off x="1592797" y="5273256"/>
            <a:ext cx="326286" cy="288265"/>
            <a:chOff x="5246626" y="997185"/>
            <a:chExt cx="830559" cy="733778"/>
          </a:xfrm>
        </p:grpSpPr>
        <p:cxnSp>
          <p:nvCxnSpPr>
            <p:cNvPr id="353" name="Straight Connector 352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/>
          <p:cNvGrpSpPr/>
          <p:nvPr/>
        </p:nvGrpSpPr>
        <p:grpSpPr>
          <a:xfrm>
            <a:off x="1973475" y="5164633"/>
            <a:ext cx="326286" cy="288265"/>
            <a:chOff x="5246626" y="997185"/>
            <a:chExt cx="830559" cy="733778"/>
          </a:xfrm>
        </p:grpSpPr>
        <p:cxnSp>
          <p:nvCxnSpPr>
            <p:cNvPr id="356" name="Straight Connector 35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/>
          <p:cNvGrpSpPr/>
          <p:nvPr/>
        </p:nvGrpSpPr>
        <p:grpSpPr>
          <a:xfrm>
            <a:off x="3653004" y="5273256"/>
            <a:ext cx="326286" cy="288265"/>
            <a:chOff x="5246626" y="997185"/>
            <a:chExt cx="830559" cy="733778"/>
          </a:xfrm>
        </p:grpSpPr>
        <p:cxnSp>
          <p:nvCxnSpPr>
            <p:cNvPr id="365" name="Straight Connector 36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/>
          <p:cNvGrpSpPr/>
          <p:nvPr/>
        </p:nvGrpSpPr>
        <p:grpSpPr>
          <a:xfrm>
            <a:off x="4033682" y="5164633"/>
            <a:ext cx="326286" cy="288265"/>
            <a:chOff x="5246626" y="997185"/>
            <a:chExt cx="830559" cy="733778"/>
          </a:xfrm>
        </p:grpSpPr>
        <p:cxnSp>
          <p:nvCxnSpPr>
            <p:cNvPr id="368" name="Straight Connector 36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/>
          <p:cNvGrpSpPr/>
          <p:nvPr/>
        </p:nvGrpSpPr>
        <p:grpSpPr>
          <a:xfrm>
            <a:off x="2886400" y="5264076"/>
            <a:ext cx="326286" cy="288265"/>
            <a:chOff x="5246626" y="997185"/>
            <a:chExt cx="830559" cy="733778"/>
          </a:xfrm>
        </p:grpSpPr>
        <p:cxnSp>
          <p:nvCxnSpPr>
            <p:cNvPr id="371" name="Straight Connector 370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6" name="Group 375"/>
          <p:cNvGrpSpPr/>
          <p:nvPr/>
        </p:nvGrpSpPr>
        <p:grpSpPr>
          <a:xfrm>
            <a:off x="5717490" y="5288073"/>
            <a:ext cx="326286" cy="288265"/>
            <a:chOff x="5246626" y="997185"/>
            <a:chExt cx="830559" cy="733778"/>
          </a:xfrm>
        </p:grpSpPr>
        <p:cxnSp>
          <p:nvCxnSpPr>
            <p:cNvPr id="377" name="Straight Connector 376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" name="Group 378"/>
          <p:cNvGrpSpPr/>
          <p:nvPr/>
        </p:nvGrpSpPr>
        <p:grpSpPr>
          <a:xfrm>
            <a:off x="6098168" y="5179450"/>
            <a:ext cx="326286" cy="288265"/>
            <a:chOff x="5246626" y="997185"/>
            <a:chExt cx="830559" cy="733778"/>
          </a:xfrm>
        </p:grpSpPr>
        <p:cxnSp>
          <p:nvCxnSpPr>
            <p:cNvPr id="380" name="Straight Connector 379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/>
          <p:cNvGrpSpPr/>
          <p:nvPr/>
        </p:nvGrpSpPr>
        <p:grpSpPr>
          <a:xfrm>
            <a:off x="5331564" y="5170270"/>
            <a:ext cx="326286" cy="288265"/>
            <a:chOff x="5246626" y="997185"/>
            <a:chExt cx="830559" cy="733778"/>
          </a:xfrm>
        </p:grpSpPr>
        <p:cxnSp>
          <p:nvCxnSpPr>
            <p:cNvPr id="386" name="Straight Connector 385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/>
          <p:cNvGrpSpPr/>
          <p:nvPr/>
        </p:nvGrpSpPr>
        <p:grpSpPr>
          <a:xfrm>
            <a:off x="7777697" y="5288073"/>
            <a:ext cx="326286" cy="288265"/>
            <a:chOff x="5246626" y="997185"/>
            <a:chExt cx="830559" cy="733778"/>
          </a:xfrm>
        </p:grpSpPr>
        <p:cxnSp>
          <p:nvCxnSpPr>
            <p:cNvPr id="389" name="Straight Connector 388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/>
          <p:cNvGrpSpPr/>
          <p:nvPr/>
        </p:nvGrpSpPr>
        <p:grpSpPr>
          <a:xfrm>
            <a:off x="8158375" y="5179450"/>
            <a:ext cx="326286" cy="288265"/>
            <a:chOff x="5246626" y="997185"/>
            <a:chExt cx="830559" cy="733778"/>
          </a:xfrm>
        </p:grpSpPr>
        <p:cxnSp>
          <p:nvCxnSpPr>
            <p:cNvPr id="392" name="Straight Connector 391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4" name="Group 393"/>
          <p:cNvGrpSpPr/>
          <p:nvPr/>
        </p:nvGrpSpPr>
        <p:grpSpPr>
          <a:xfrm>
            <a:off x="7011093" y="5278893"/>
            <a:ext cx="326286" cy="288265"/>
            <a:chOff x="5246626" y="997185"/>
            <a:chExt cx="830559" cy="733778"/>
          </a:xfrm>
        </p:grpSpPr>
        <p:cxnSp>
          <p:nvCxnSpPr>
            <p:cNvPr id="395" name="Straight Connector 394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7" name="Group 396"/>
          <p:cNvGrpSpPr/>
          <p:nvPr/>
        </p:nvGrpSpPr>
        <p:grpSpPr>
          <a:xfrm>
            <a:off x="7391771" y="5170270"/>
            <a:ext cx="326286" cy="288265"/>
            <a:chOff x="5246626" y="997185"/>
            <a:chExt cx="830559" cy="733778"/>
          </a:xfrm>
        </p:grpSpPr>
        <p:cxnSp>
          <p:nvCxnSpPr>
            <p:cNvPr id="398" name="Straight Connector 397"/>
            <p:cNvCxnSpPr/>
            <p:nvPr/>
          </p:nvCxnSpPr>
          <p:spPr>
            <a:xfrm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H="1">
              <a:off x="5246626" y="997185"/>
              <a:ext cx="830559" cy="733778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69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animBg="1"/>
      <p:bldP spid="40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5283" y="1283612"/>
            <a:ext cx="56099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The </a:t>
            </a:r>
            <a:r>
              <a:rPr lang="en-US" sz="32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sample space </a:t>
            </a:r>
            <a:r>
              <a:rPr lang="en-US" sz="3200" dirty="0">
                <a:latin typeface="Franklin Gothic Medium"/>
                <a:cs typeface="Franklin Gothic Medium"/>
              </a:rPr>
              <a:t>is the set of </a:t>
            </a:r>
          </a:p>
          <a:p>
            <a:pPr algn="ctr"/>
            <a:r>
              <a:rPr lang="en-US" sz="3200" dirty="0">
                <a:latin typeface="Franklin Gothic Medium"/>
                <a:cs typeface="Franklin Gothic Medium"/>
              </a:rPr>
              <a:t>all possible outcomes.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279042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ranklin Gothic Medium"/>
                <a:cs typeface="Franklin Gothic Medium"/>
              </a:rPr>
              <a:t>Examples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24279" y="3752681"/>
            <a:ext cx="5849620" cy="925778"/>
            <a:chOff x="1324279" y="3442716"/>
            <a:chExt cx="5849620" cy="925778"/>
          </a:xfrm>
        </p:grpSpPr>
        <p:pic>
          <p:nvPicPr>
            <p:cNvPr id="19" name="Picture 18" descr="g95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279" y="3442716"/>
              <a:ext cx="923210" cy="9257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489450" y="3651250"/>
              <a:ext cx="2684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outcomes = </a:t>
              </a:r>
              <a:r>
                <a:rPr lang="en-US" sz="2400" dirty="0">
                  <a:latin typeface="Garamond"/>
                  <a:cs typeface="Garamond"/>
                </a:rPr>
                <a:t>{</a:t>
              </a:r>
              <a:r>
                <a:rPr lang="en-US" sz="2400" dirty="0">
                  <a:latin typeface="Courier New"/>
                  <a:cs typeface="Courier New"/>
                </a:rPr>
                <a:t>H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T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91789" y="5072465"/>
            <a:ext cx="7344174" cy="1231900"/>
            <a:chOff x="1091789" y="4762500"/>
            <a:chExt cx="7344174" cy="1231900"/>
          </a:xfrm>
        </p:grpSpPr>
        <p:pic>
          <p:nvPicPr>
            <p:cNvPr id="23" name="Picture 22" descr="Die_Spire_01_483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89" y="4762500"/>
              <a:ext cx="1231900" cy="12319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489450" y="5270500"/>
              <a:ext cx="3946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Franklin Gothic Medium"/>
                  <a:cs typeface="Franklin Gothic Medium"/>
                </a:rPr>
                <a:t>outcomes = </a:t>
              </a:r>
              <a:r>
                <a:rPr lang="en-US" sz="2400" dirty="0">
                  <a:latin typeface="Garamond"/>
                  <a:cs typeface="Garamond"/>
                </a:rPr>
                <a:t>{</a:t>
              </a:r>
              <a:r>
                <a:rPr lang="en-US" sz="2400" dirty="0">
                  <a:latin typeface="Courier New"/>
                  <a:cs typeface="Courier New"/>
                </a:rPr>
                <a:t>1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2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3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4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5</a:t>
              </a:r>
              <a:r>
                <a:rPr lang="en-US" sz="2400" dirty="0">
                  <a:latin typeface="Garamond"/>
                  <a:cs typeface="Garamond"/>
                </a:rPr>
                <a:t>, </a:t>
              </a:r>
              <a:r>
                <a:rPr lang="en-US" sz="2400" dirty="0">
                  <a:latin typeface="Courier New"/>
                  <a:cs typeface="Courier New"/>
                </a:rPr>
                <a:t>6</a:t>
              </a:r>
              <a:r>
                <a:rPr lang="en-US" sz="2400" dirty="0">
                  <a:latin typeface="Garamond"/>
                  <a:cs typeface="Garamond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6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2236</Words>
  <Application>Microsoft Office PowerPoint</Application>
  <PresentationFormat>On-screen Show (4:3)</PresentationFormat>
  <Paragraphs>435</Paragraphs>
  <Slides>57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Courier New</vt:lpstr>
      <vt:lpstr>Franklin Gothic Medium</vt:lpstr>
      <vt:lpstr>Garamond</vt:lpstr>
      <vt:lpstr>Symbol</vt:lpstr>
      <vt:lpstr>Office Theme</vt:lpstr>
      <vt:lpstr>1. Probabilistic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cheat sheet</vt:lpstr>
      <vt:lpstr>PowerPoint Presentation</vt:lpstr>
      <vt:lpstr>Sample spaces</vt:lpstr>
      <vt:lpstr>Sample spaces</vt:lpstr>
      <vt:lpstr>Events</vt:lpstr>
      <vt:lpstr>Discrete probability</vt:lpstr>
      <vt:lpstr>Calculating probabilities</vt:lpstr>
      <vt:lpstr>Uniform probability law</vt:lpstr>
      <vt:lpstr>Basic principle of counting</vt:lpstr>
      <vt:lpstr>Basic principle of counting</vt:lpstr>
      <vt:lpstr>PowerPoint Presentation</vt:lpstr>
      <vt:lpstr>PowerPoint Presentation</vt:lpstr>
      <vt:lpstr>Permutations</vt:lpstr>
      <vt:lpstr>Equally likely outcomes</vt:lpstr>
      <vt:lpstr>PowerPoint Presentation</vt:lpstr>
      <vt:lpstr>PowerPoint Presentation</vt:lpstr>
      <vt:lpstr>PowerPoint Presentation</vt:lpstr>
      <vt:lpstr>PowerPoint Presentation</vt:lpstr>
      <vt:lpstr>Partitions</vt:lpstr>
      <vt:lpstr>Partitions and arrangements</vt:lpstr>
      <vt:lpstr>PowerPoint Presentation</vt:lpstr>
      <vt:lpstr>PowerPoint Presentation</vt:lpstr>
      <vt:lpstr>How to come up with a model?</vt:lpstr>
      <vt:lpstr>How to come up with a model?</vt:lpstr>
      <vt:lpstr>The unfair die</vt:lpstr>
      <vt:lpstr>How to come up with a model?</vt:lpstr>
      <vt:lpstr>Frequency of occurrence</vt:lpstr>
      <vt:lpstr>Frequency of occurrence</vt:lpstr>
      <vt:lpstr>Frequency of occurrence</vt:lpstr>
      <vt:lpstr>Frequency of occurrence</vt:lpstr>
      <vt:lpstr>Frequency of occurrence</vt:lpstr>
      <vt:lpstr>How to come up with a model</vt:lpstr>
      <vt:lpstr>PowerPoint Presentation</vt:lpstr>
      <vt:lpstr>Events</vt:lpstr>
      <vt:lpstr>Events</vt:lpstr>
      <vt:lpstr>Events</vt:lpstr>
      <vt:lpstr>Events</vt:lpstr>
      <vt:lpstr>Probability for finite spaces</vt:lpstr>
      <vt:lpstr>Axioms of probability</vt:lpstr>
      <vt:lpstr>Rules for calculating probability</vt:lpstr>
      <vt:lpstr>PowerPoint Presentation</vt:lpstr>
      <vt:lpstr>PowerPoint Presentation</vt:lpstr>
      <vt:lpstr>Solution</vt:lpstr>
      <vt:lpstr>Delivery time</vt:lpstr>
      <vt:lpstr>Delivery time</vt:lpstr>
      <vt:lpstr>Uncountable sample spaces</vt:lpstr>
      <vt:lpstr>Delivery time</vt:lpstr>
      <vt:lpstr>PowerPoint Presentation</vt:lpstr>
      <vt:lpstr>PowerPoint Presentation</vt:lpstr>
      <vt:lpstr>Bertrand’s paradox</vt:lpstr>
      <vt:lpstr>PowerPoint Presentation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Andrej Bogdanov</dc:creator>
  <cp:lastModifiedBy>YU, Chi To</cp:lastModifiedBy>
  <cp:revision>90</cp:revision>
  <dcterms:created xsi:type="dcterms:W3CDTF">2013-01-07T07:20:47Z</dcterms:created>
  <dcterms:modified xsi:type="dcterms:W3CDTF">2019-01-09T04:02:15Z</dcterms:modified>
</cp:coreProperties>
</file>